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69" r:id="rId3"/>
    <p:sldId id="270" r:id="rId4"/>
    <p:sldId id="268" r:id="rId5"/>
    <p:sldId id="271" r:id="rId6"/>
    <p:sldId id="267" r:id="rId7"/>
    <p:sldId id="266" r:id="rId8"/>
    <p:sldId id="259" r:id="rId9"/>
    <p:sldId id="264" r:id="rId10"/>
    <p:sldId id="265" r:id="rId11"/>
    <p:sldId id="263" r:id="rId12"/>
    <p:sldId id="260" r:id="rId13"/>
    <p:sldId id="262" r:id="rId14"/>
    <p:sldId id="257" r:id="rId15"/>
    <p:sldId id="261" r:id="rId16"/>
    <p:sldId id="272" r:id="rId17"/>
    <p:sldId id="258" r:id="rId1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2"/>
    <p:restoredTop sz="66977"/>
  </p:normalViewPr>
  <p:slideViewPr>
    <p:cSldViewPr snapToGrid="0">
      <p:cViewPr varScale="1">
        <p:scale>
          <a:sx n="42" d="100"/>
          <a:sy n="42" d="100"/>
        </p:scale>
        <p:origin x="2184"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9" name="Shape 169"/>
          <p:cNvSpPr>
            <a:spLocks noGrp="1" noRot="1" noChangeAspect="1"/>
          </p:cNvSpPr>
          <p:nvPr>
            <p:ph type="sldImg"/>
          </p:nvPr>
        </p:nvSpPr>
        <p:spPr>
          <a:xfrm>
            <a:off x="1143000" y="685800"/>
            <a:ext cx="4572000" cy="3429000"/>
          </a:xfrm>
          <a:prstGeom prst="rect">
            <a:avLst/>
          </a:prstGeom>
        </p:spPr>
        <p:txBody>
          <a:bodyPr/>
          <a:lstStyle/>
          <a:p>
            <a:endParaRPr/>
          </a:p>
        </p:txBody>
      </p:sp>
      <p:sp>
        <p:nvSpPr>
          <p:cNvPr id="170" name="Shape 17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lgn="l"/>
            <a:r>
              <a:rPr lang="nl-NL" b="1" i="0" u="none" strike="noStrike" dirty="0">
                <a:solidFill>
                  <a:srgbClr val="000000"/>
                </a:solidFill>
                <a:effectLst/>
                <a:latin typeface="Source Sans Pro" panose="020B0503030403020204" pitchFamily="34" charset="0"/>
              </a:rPr>
              <a:t>Vraag 1: Keurt het College dit goed? Zo nee, waarom niet?</a:t>
            </a:r>
          </a:p>
          <a:p>
            <a:pPr algn="l"/>
            <a:r>
              <a:rPr lang="nl-NL" b="1" i="0" u="none" strike="noStrike" dirty="0">
                <a:solidFill>
                  <a:srgbClr val="000000"/>
                </a:solidFill>
                <a:effectLst/>
                <a:latin typeface="Source Sans Pro" panose="020B0503030403020204" pitchFamily="34" charset="0"/>
              </a:rPr>
              <a:t>Vraag 2: Zou dit wel moeten mogen, nu we weten dat vrouwen naar de top stagneren? Dus moeten we niet meer toe naar quota?</a:t>
            </a:r>
          </a:p>
          <a:p>
            <a:pPr algn="l"/>
            <a:endParaRPr lang="nl-NL" b="1" i="0" u="none" strike="noStrike" dirty="0">
              <a:solidFill>
                <a:srgbClr val="000000"/>
              </a:solidFill>
              <a:effectLst/>
              <a:latin typeface="Source Sans Pro" panose="020B0503030403020204" pitchFamily="34" charset="0"/>
            </a:endParaRPr>
          </a:p>
          <a:p>
            <a:pPr algn="l"/>
            <a:r>
              <a:rPr lang="nl-NL" b="1" i="0" u="none" strike="noStrike" dirty="0">
                <a:solidFill>
                  <a:srgbClr val="000000"/>
                </a:solidFill>
                <a:effectLst/>
                <a:latin typeface="Source Sans Pro" panose="020B0503030403020204" pitchFamily="34" charset="0"/>
              </a:rPr>
              <a:t>2020-53 Beoordeling </a:t>
            </a:r>
          </a:p>
          <a:p>
            <a:pPr algn="l"/>
            <a:r>
              <a:rPr lang="nl-NL" b="0" i="0" u="none" strike="noStrike" dirty="0">
                <a:solidFill>
                  <a:srgbClr val="000000"/>
                </a:solidFill>
                <a:effectLst/>
                <a:latin typeface="Source Sans Pro" panose="020B0503030403020204" pitchFamily="34" charset="0"/>
              </a:rPr>
              <a:t>Op basis van het ICF-programma stelt TU/E alle wetenschappelijke vacatures in beginsel alleen open voor vrouwelijke kandidaten. Daarmee is sprake van direct onderscheid op grond van geslacht bij de werving en selectie. Dat is verboden, tenzij er een wettelijke uitzondering van toepassing is. Zo’n uitzondering is er voor het voeren van een voorkeursbeleid. De vraag is of TU/E hierop een beroep kan doen. Een voorkeursbeleid moet aan strikte eisen voldoen. </a:t>
            </a:r>
          </a:p>
          <a:p>
            <a:pPr algn="l"/>
            <a:r>
              <a:rPr lang="nl-NL" b="0" i="0" u="none" strike="noStrike" dirty="0">
                <a:solidFill>
                  <a:srgbClr val="000000"/>
                </a:solidFill>
                <a:effectLst/>
                <a:latin typeface="Source Sans Pro" panose="020B0503030403020204" pitchFamily="34" charset="0"/>
              </a:rPr>
              <a:t>TU/E streeft ernaar om met het ICF-programma -juist nu, met 150 nieuw in te vullen posities in de komende vijf jaar- de hardnekkige en structurele achterstand van vrouwelijke wetenschappers in te lopen. Dat is een zwaarwegend en legitiem doel om een voorkeursbeleid te mogen voeren. Het College acht het ICF-programma echter een te zwaar middel om dit doel te bereiken. Het voeren van een voorkeursbeleid betekent het maken van een uitzondering op het gelijkheidsbeginsel. Dat vraagt om een zorgvuldige afweging van alle belangen, waaronder die van de mannelijke wetenschappers die door de maatregel worden getroffen. Het vraagt ook om een nauwgezette formulering en toepassing van de </a:t>
            </a:r>
            <a:r>
              <a:rPr lang="nl-NL" b="0" i="0" u="none" strike="noStrike" dirty="0" err="1">
                <a:solidFill>
                  <a:srgbClr val="000000"/>
                </a:solidFill>
                <a:effectLst/>
                <a:latin typeface="Source Sans Pro" panose="020B0503030403020204" pitchFamily="34" charset="0"/>
              </a:rPr>
              <a:t>onderscheidmakende</a:t>
            </a:r>
            <a:r>
              <a:rPr lang="nl-NL" b="0" i="0" u="none" strike="noStrike" dirty="0">
                <a:solidFill>
                  <a:srgbClr val="000000"/>
                </a:solidFill>
                <a:effectLst/>
                <a:latin typeface="Source Sans Pro" panose="020B0503030403020204" pitchFamily="34" charset="0"/>
              </a:rPr>
              <a:t> maatregelen. Dit alles is onvoldoende gebleken. Het ICF-programma wordt functie- en </a:t>
            </a:r>
            <a:r>
              <a:rPr lang="nl-NL" b="0" i="0" u="none" strike="noStrike" dirty="0" err="1">
                <a:solidFill>
                  <a:srgbClr val="000000"/>
                </a:solidFill>
                <a:effectLst/>
                <a:latin typeface="Source Sans Pro" panose="020B0503030403020204" pitchFamily="34" charset="0"/>
              </a:rPr>
              <a:t>universiteitsbreed</a:t>
            </a:r>
            <a:r>
              <a:rPr lang="nl-NL" b="0" i="0" u="none" strike="noStrike" dirty="0">
                <a:solidFill>
                  <a:srgbClr val="000000"/>
                </a:solidFill>
                <a:effectLst/>
                <a:latin typeface="Source Sans Pro" panose="020B0503030403020204" pitchFamily="34" charset="0"/>
              </a:rPr>
              <a:t> toegepast: de uitsluiting ziet op alle wetenschappelijke functies van alle negen de faculteiten van de universiteit. Dit brengt voor mannelijke kandidaten een zo vergaande uitsluiting mee dat hun kans op het verkrijgen van een wetenschappelijke positie bij de universiteit voor een substantiële periode (van maximaal vijf jaar) nagenoeg verwaarloosbaar is. Daarbij komt dat niet alle negen de faculteiten met dezelfde achterstand kampen en er ook verschillen zitten tussen de achterstand van hoogleraar, UHD en UD. Bovendien toont TU/E niet aan dat het doel niet ook met minder verstrekkende maatregelen kan worden bereikt. Het succes van het ICF -programma zit met name in het dwingende karakter van de maatregelen. Eerder was het alleen ‘elkaar erop aanspreken’ en nu ‘moet men wel’, aldus de universiteit. </a:t>
            </a:r>
          </a:p>
          <a:p>
            <a:pPr algn="l"/>
            <a:r>
              <a:rPr lang="nl-NL" b="0" i="0" u="none" strike="noStrike" dirty="0">
                <a:solidFill>
                  <a:srgbClr val="000000"/>
                </a:solidFill>
                <a:effectLst/>
                <a:latin typeface="Source Sans Pro" panose="020B0503030403020204" pitchFamily="34" charset="0"/>
              </a:rPr>
              <a:t>Alle eerder getroffen maatregelen van TU/E die weliswaar niet het gewenste resultaat brachten, ontbeerden juist dit dwingende karakter. Omdat het ICF-programma niet aan alle eisen voldoet van een voorkeursbeleid komt TU/E geen beroep toe op deze wettelijke uitzondering. Zij maakt daarom verboden onderscheid op grond van geslacht bij de werving en selectie van wetenschappelijk personeel. Het College geeft de universiteit een handreiking voor toekomstig beleid.</a:t>
            </a:r>
          </a:p>
          <a:p>
            <a:pPr algn="l"/>
            <a:endParaRPr lang="nl-NL" b="0" i="0" u="none" strike="noStrike" dirty="0">
              <a:solidFill>
                <a:srgbClr val="000000"/>
              </a:solidFill>
              <a:effectLst/>
              <a:latin typeface="Source Sans Pro" panose="020B0503030403020204" pitchFamily="34" charset="0"/>
            </a:endParaRPr>
          </a:p>
          <a:p>
            <a:pPr algn="l"/>
            <a:r>
              <a:rPr lang="nl-NL" b="0" i="0" u="none" strike="noStrike" dirty="0">
                <a:solidFill>
                  <a:srgbClr val="000000"/>
                </a:solidFill>
                <a:effectLst/>
                <a:latin typeface="Source Sans Pro" panose="020B0503030403020204" pitchFamily="34" charset="0"/>
              </a:rPr>
              <a:t>2021-19 is het herziene beleid. Dat werd wel goedgekeurd:</a:t>
            </a:r>
          </a:p>
          <a:p>
            <a:pPr algn="l"/>
            <a:r>
              <a:rPr lang="nl-NL" b="0" i="0" u="none" strike="noStrike" dirty="0">
                <a:solidFill>
                  <a:srgbClr val="000000"/>
                </a:solidFill>
                <a:effectLst/>
                <a:latin typeface="Source Sans Pro" panose="020B0503030403020204" pitchFamily="34" charset="0"/>
              </a:rPr>
              <a:t>Naar aanleiding van het oordeel van het College past TU/E het ICF-programma aan. De herziening betekent dat de universiteit twee criteria toepast voordat een vacature in het ICF-programma wordt geplaatst:</a:t>
            </a:r>
            <a:br>
              <a:rPr lang="nl-NL" b="0" i="0" u="none" strike="noStrike" dirty="0">
                <a:solidFill>
                  <a:srgbClr val="000000"/>
                </a:solidFill>
                <a:effectLst/>
                <a:latin typeface="Source Sans Pro" panose="020B0503030403020204" pitchFamily="34" charset="0"/>
              </a:rPr>
            </a:br>
            <a:br>
              <a:rPr lang="nl-NL" b="0" i="0" u="none" strike="noStrike" dirty="0">
                <a:solidFill>
                  <a:srgbClr val="000000"/>
                </a:solidFill>
                <a:effectLst/>
                <a:latin typeface="Source Sans Pro" panose="020B0503030403020204" pitchFamily="34" charset="0"/>
              </a:rPr>
            </a:br>
            <a:r>
              <a:rPr lang="nl-NL" b="0" i="0" u="none" strike="noStrike" dirty="0">
                <a:solidFill>
                  <a:srgbClr val="000000"/>
                </a:solidFill>
                <a:effectLst/>
                <a:latin typeface="Source Sans Pro" panose="020B0503030403020204" pitchFamily="34" charset="0"/>
              </a:rPr>
              <a:t>1. Een vacature komt alleen in aanmerking voor het programma als binnen een faculteit</a:t>
            </a:r>
            <a:br>
              <a:rPr lang="nl-NL" b="0" i="0" u="none" strike="noStrike" dirty="0">
                <a:solidFill>
                  <a:srgbClr val="000000"/>
                </a:solidFill>
                <a:effectLst/>
                <a:latin typeface="Source Sans Pro" panose="020B0503030403020204" pitchFamily="34" charset="0"/>
              </a:rPr>
            </a:br>
            <a:r>
              <a:rPr lang="nl-NL" b="0" i="0" u="none" strike="noStrike" dirty="0">
                <a:solidFill>
                  <a:srgbClr val="000000"/>
                </a:solidFill>
                <a:effectLst/>
                <a:latin typeface="Source Sans Pro" panose="020B0503030403020204" pitchFamily="34" charset="0"/>
              </a:rPr>
              <a:t>het aandeel vrouwen in een bepaalde functiegroep (UD, UHD of hoogleraar) minder is dan 30%.</a:t>
            </a:r>
            <a:br>
              <a:rPr lang="nl-NL" b="0" i="0" u="none" strike="noStrike" dirty="0">
                <a:solidFill>
                  <a:srgbClr val="000000"/>
                </a:solidFill>
                <a:effectLst/>
                <a:latin typeface="Source Sans Pro" panose="020B0503030403020204" pitchFamily="34" charset="0"/>
              </a:rPr>
            </a:br>
            <a:r>
              <a:rPr lang="nl-NL" b="0" i="0" u="none" strike="noStrike" dirty="0">
                <a:solidFill>
                  <a:srgbClr val="000000"/>
                </a:solidFill>
                <a:effectLst/>
                <a:latin typeface="Source Sans Pro" panose="020B0503030403020204" pitchFamily="34" charset="0"/>
              </a:rPr>
              <a:t>2. Van de ‘in aanmerking komende vacatures’ wordt 30% tot 50% in het ICF-programma opgenomen.</a:t>
            </a:r>
            <a:br>
              <a:rPr lang="nl-NL" b="0" i="0" u="none" strike="noStrike" dirty="0">
                <a:solidFill>
                  <a:srgbClr val="000000"/>
                </a:solidFill>
                <a:effectLst/>
                <a:latin typeface="Source Sans Pro" panose="020B0503030403020204" pitchFamily="34" charset="0"/>
              </a:rPr>
            </a:br>
            <a:br>
              <a:rPr lang="nl-NL" b="0" i="0" u="none" strike="noStrike" dirty="0">
                <a:solidFill>
                  <a:srgbClr val="000000"/>
                </a:solidFill>
                <a:effectLst/>
                <a:latin typeface="Source Sans Pro" panose="020B0503030403020204" pitchFamily="34" charset="0"/>
              </a:rPr>
            </a:br>
            <a:r>
              <a:rPr lang="nl-NL" b="0" i="0" u="none" strike="noStrike" dirty="0">
                <a:solidFill>
                  <a:srgbClr val="000000"/>
                </a:solidFill>
                <a:effectLst/>
                <a:latin typeface="Source Sans Pro" panose="020B0503030403020204" pitchFamily="34" charset="0"/>
              </a:rPr>
              <a:t>Naast het ICF-programma voert de universiteit algemeen beleid om de positie van vrouwen te verbeteren.</a:t>
            </a:r>
          </a:p>
          <a:p>
            <a:pPr algn="l"/>
            <a:r>
              <a:rPr lang="nl-NL" b="0" i="0" u="none" strike="noStrike" dirty="0">
                <a:solidFill>
                  <a:srgbClr val="000000"/>
                </a:solidFill>
                <a:effectLst/>
                <a:latin typeface="Source Sans Pro" panose="020B0503030403020204" pitchFamily="34" charset="0"/>
              </a:rPr>
              <a:t>De TU/E vraagt het College om te beoordelen of het herziene ICF-programma in overeenstemming is met de gelijkebehandelingswetgeving.</a:t>
            </a:r>
          </a:p>
          <a:p>
            <a:pPr algn="l"/>
            <a:r>
              <a:rPr lang="nl-NL" b="1" i="0" u="none" strike="noStrike" dirty="0">
                <a:solidFill>
                  <a:srgbClr val="000000"/>
                </a:solidFill>
                <a:effectLst/>
                <a:latin typeface="Source Sans Pro" panose="020B0503030403020204" pitchFamily="34" charset="0"/>
              </a:rPr>
              <a:t>Beoordeling </a:t>
            </a:r>
          </a:p>
          <a:p>
            <a:pPr algn="l"/>
            <a:r>
              <a:rPr lang="nl-NL" b="0" i="0" u="none" strike="noStrike" dirty="0">
                <a:solidFill>
                  <a:srgbClr val="000000"/>
                </a:solidFill>
                <a:effectLst/>
                <a:latin typeface="Source Sans Pro" panose="020B0503030403020204" pitchFamily="34" charset="0"/>
              </a:rPr>
              <a:t>Oorspronkelijke ICF-programma (oordeel 2020-53)</a:t>
            </a:r>
            <a:br>
              <a:rPr lang="nl-NL" b="0" i="0" u="none" strike="noStrike" dirty="0">
                <a:solidFill>
                  <a:srgbClr val="000000"/>
                </a:solidFill>
                <a:effectLst/>
                <a:latin typeface="Source Sans Pro" panose="020B0503030403020204" pitchFamily="34" charset="0"/>
              </a:rPr>
            </a:br>
            <a:r>
              <a:rPr lang="nl-NL" b="0" i="0" u="none" strike="noStrike" dirty="0">
                <a:solidFill>
                  <a:srgbClr val="000000"/>
                </a:solidFill>
                <a:effectLst/>
                <a:latin typeface="Source Sans Pro" panose="020B0503030403020204" pitchFamily="34" charset="0"/>
              </a:rPr>
              <a:t>Het College oordeelde dat het streven van TU/E om de hardnekkige en structurele achterstand van vrouwelijke wetenschappers in te lopen een legitiem doel was. Het ICF-programma gaf echter een vrijwel absolute voorrang aan vrouwelijke kandidaten, was </a:t>
            </a:r>
            <a:r>
              <a:rPr lang="nl-NL" b="0" i="0" u="none" strike="noStrike" dirty="0" err="1">
                <a:solidFill>
                  <a:srgbClr val="000000"/>
                </a:solidFill>
                <a:effectLst/>
                <a:latin typeface="Source Sans Pro" panose="020B0503030403020204" pitchFamily="34" charset="0"/>
              </a:rPr>
              <a:t>universiteitsbreed</a:t>
            </a:r>
            <a:r>
              <a:rPr lang="nl-NL" b="0" i="0" u="none" strike="noStrike" dirty="0">
                <a:solidFill>
                  <a:srgbClr val="000000"/>
                </a:solidFill>
                <a:effectLst/>
                <a:latin typeface="Source Sans Pro" panose="020B0503030403020204" pitchFamily="34" charset="0"/>
              </a:rPr>
              <a:t> en op alle UD-, UHD- en hoogleraarsfuncties van toepassing. De noodzaak van deze vergaande en breed geldende maatregelen had TU/E onvoldoende aangetoond.</a:t>
            </a:r>
          </a:p>
          <a:p>
            <a:pPr algn="l"/>
            <a:r>
              <a:rPr lang="nl-NL" b="0" i="0" u="none" strike="noStrike" dirty="0">
                <a:solidFill>
                  <a:srgbClr val="000000"/>
                </a:solidFill>
                <a:effectLst/>
                <a:latin typeface="Source Sans Pro" panose="020B0503030403020204" pitchFamily="34" charset="0"/>
              </a:rPr>
              <a:t>Herziene ICF-programma</a:t>
            </a:r>
            <a:br>
              <a:rPr lang="nl-NL" b="0" i="0" u="none" strike="noStrike" dirty="0">
                <a:solidFill>
                  <a:srgbClr val="000000"/>
                </a:solidFill>
                <a:effectLst/>
                <a:latin typeface="Source Sans Pro" panose="020B0503030403020204" pitchFamily="34" charset="0"/>
              </a:rPr>
            </a:br>
            <a:r>
              <a:rPr lang="nl-NL" b="0" i="0" u="none" strike="noStrike" dirty="0">
                <a:solidFill>
                  <a:srgbClr val="000000"/>
                </a:solidFill>
                <a:effectLst/>
                <a:latin typeface="Source Sans Pro" panose="020B0503030403020204" pitchFamily="34" charset="0"/>
              </a:rPr>
              <a:t>Het College vindt dat de TU/E met de herziening van het ICF-programma tegemoet komt aan de gebreken die zijn vastgesteld ten aanzien van het oorspronkelijke programma. Door criterium 1 toe te passen wordt de uitsluiting van mannen beperkt tot die situaties waar de meest ernstige achterstand van vrouwen zich concreet voordoet. Daarmee strekt de uitsluiting van mannen niet verder dan strikt noodzakelijk is. Door criterium 2 toe te passen, behouden mannen bovendien hoe dan ook kans op een wetenschappelijke functie bij de TU/E in de diverse functiegroepen. Daarmee zijn de maatregelen van het ICF-programma nu proportioneel.</a:t>
            </a:r>
          </a:p>
          <a:p>
            <a:pPr algn="l"/>
            <a:r>
              <a:rPr lang="nl-NL" b="0" i="0" u="none" strike="noStrike" dirty="0">
                <a:solidFill>
                  <a:srgbClr val="000000"/>
                </a:solidFill>
                <a:effectLst/>
                <a:latin typeface="Source Sans Pro" panose="020B0503030403020204" pitchFamily="34" charset="0"/>
              </a:rPr>
              <a:t>Het College oordeelt dat het aangepaste ICF-programma toelaatbaar is. De TU/E maakt duidelijk dat deze maatregel noodzakelijk is om een volledige gelijkheid tussen mannen en vrouwen te verwezenlijken. Bij deze beoordeling acht het College ook van belang dat de universiteit deze maatregel heeft ingebed in breder beleid om de positie van vrouwen te verbeteren. Als geen breder beleid wordt gevoerd bestaat namelijk het risico dat een vrouw bij een gewone sollicitatie alsnog wordt getroffen door (onbewuste) uitsluitingsmechanismes. Ook bestaat dan het risico dat vrouwelijke wetenschappers die een aanstelling hebben gekregen niet blijven. Daarnaast weegt het College mee dat de TU/E juist nu een ‘inhaalslag’ voor vrouwelijke wetenschappers kan maken. Om verschillende redenen is er de komende tijd bij de TU/E namelijk een grote instroom van nieuwe wetenschappers. Als later de instroom weer kleiner is, zal het moeilijker zijn en langzamer gaan om de achterstand in te lopen.</a:t>
            </a:r>
          </a:p>
          <a:p>
            <a:pPr algn="l"/>
            <a:r>
              <a:rPr lang="nl-NL" b="0" i="0" u="none" strike="noStrike" dirty="0">
                <a:solidFill>
                  <a:srgbClr val="000000"/>
                </a:solidFill>
                <a:effectLst/>
                <a:latin typeface="Source Sans Pro" panose="020B0503030403020204" pitchFamily="34" charset="0"/>
              </a:rPr>
              <a:t>Het College concludeert dat de TU/E een beroep toekomt op het voeren van een voorkeursbeleid als uitzondering op het verbod om onderscheid te maken op grond van geslacht.</a:t>
            </a:r>
          </a:p>
          <a:p>
            <a:pPr algn="l"/>
            <a:r>
              <a:rPr lang="nl-NL" b="0" i="0" u="none" strike="noStrike" dirty="0">
                <a:solidFill>
                  <a:srgbClr val="000000"/>
                </a:solidFill>
                <a:effectLst/>
                <a:latin typeface="Source Sans Pro" panose="020B0503030403020204" pitchFamily="34" charset="0"/>
              </a:rPr>
              <a:t>Aanbeveling</a:t>
            </a:r>
            <a:br>
              <a:rPr lang="nl-NL" b="0" i="0" u="none" strike="noStrike" dirty="0">
                <a:solidFill>
                  <a:srgbClr val="000000"/>
                </a:solidFill>
                <a:effectLst/>
                <a:latin typeface="Source Sans Pro" panose="020B0503030403020204" pitchFamily="34" charset="0"/>
              </a:rPr>
            </a:br>
            <a:r>
              <a:rPr lang="nl-NL" b="0" i="0" u="none" strike="noStrike" dirty="0">
                <a:solidFill>
                  <a:srgbClr val="000000"/>
                </a:solidFill>
                <a:effectLst/>
                <a:latin typeface="Source Sans Pro" panose="020B0503030403020204" pitchFamily="34" charset="0"/>
              </a:rPr>
              <a:t>Met de herziening is het aantal vacatures dat in het ICF-programma wordt opgenomen fors lager in vergelijking met het oorspronkelijke programma. Het College attendeert de TU/E erop dat voorkomen moet worden dat het ICF-programma te veel aan effectiviteit verliest. Het College geeft daarom mee dat overwogen kan worden om het percentage van criterium 1 naar boven bij te stellen. Ook kan de TU/E bezien of in bepaalde situaties meer maatwerk mogelijk is. De voorgestelde aanpassingen mogen er alleen niet toe leiden dat de kans voor een man op een wetenschappelijke positie voor een substantiële periode nagenoeg verwaarloosbaar wordt.</a:t>
            </a:r>
          </a:p>
          <a:p>
            <a:pPr algn="l"/>
            <a:endParaRPr lang="nl-NL" b="0" i="0" u="none" strike="noStrike" dirty="0">
              <a:solidFill>
                <a:srgbClr val="000000"/>
              </a:solidFill>
              <a:effectLst/>
              <a:latin typeface="Source Sans Pro" panose="020B0503030403020204" pitchFamily="34" charset="0"/>
            </a:endParaRPr>
          </a:p>
          <a:p>
            <a:endParaRPr lang="nl-NL" dirty="0"/>
          </a:p>
        </p:txBody>
      </p:sp>
    </p:spTree>
    <p:extLst>
      <p:ext uri="{BB962C8B-B14F-4D97-AF65-F5344CB8AC3E}">
        <p14:creationId xmlns:p14="http://schemas.microsoft.com/office/powerpoint/2010/main" val="620257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r>
              <a:rPr lang="nl-NL" dirty="0"/>
              <a:t>2021-77</a:t>
            </a:r>
          </a:p>
          <a:p>
            <a:r>
              <a:rPr lang="nl-NL" sz="2400" b="0" i="0" u="none" strike="noStrike" kern="1200" dirty="0">
                <a:solidFill>
                  <a:schemeClr val="tx1"/>
                </a:solidFill>
                <a:effectLst/>
                <a:latin typeface="+mn-lt"/>
                <a:ea typeface="+mn-ea"/>
                <a:cs typeface="+mn-cs"/>
              </a:rPr>
              <a:t>CBK </a:t>
            </a:r>
            <a:r>
              <a:rPr lang="nl-NL" sz="2400" b="0" i="0" u="none" strike="noStrike" kern="1200" dirty="0" err="1">
                <a:solidFill>
                  <a:schemeClr val="tx1"/>
                </a:solidFill>
                <a:effectLst/>
                <a:latin typeface="+mn-lt"/>
                <a:ea typeface="+mn-ea"/>
                <a:cs typeface="+mn-cs"/>
              </a:rPr>
              <a:t>Profiling</a:t>
            </a:r>
            <a:r>
              <a:rPr lang="nl-NL" sz="2400" b="0" i="0" u="none" strike="noStrike" kern="1200" dirty="0">
                <a:solidFill>
                  <a:schemeClr val="tx1"/>
                </a:solidFill>
                <a:effectLst/>
                <a:latin typeface="+mn-lt"/>
                <a:ea typeface="+mn-ea"/>
                <a:cs typeface="+mn-cs"/>
              </a:rPr>
              <a:t> People (‘CBK’) is een bemiddelingsbureau dat werkzaam is op het gebied van commercieel en sociaal vastgoed, en dan met name op het gebied van volkshuisvesting. Zij ontving van een woningcorporatie de opdracht om twee Commissarissen te werven voor vrijkomende zetels binnen de Raad van Commissarissen. </a:t>
            </a:r>
            <a:br>
              <a:rPr lang="nl-NL" dirty="0"/>
            </a:br>
            <a:br>
              <a:rPr lang="nl-NL" dirty="0"/>
            </a:br>
            <a:r>
              <a:rPr lang="nl-NL" sz="2400" b="0" i="0" u="none" strike="noStrike" kern="1200" dirty="0">
                <a:solidFill>
                  <a:schemeClr val="tx1"/>
                </a:solidFill>
                <a:effectLst/>
                <a:latin typeface="+mn-lt"/>
                <a:ea typeface="+mn-ea"/>
                <a:cs typeface="+mn-cs"/>
              </a:rPr>
              <a:t>Op 22 september 2020 reageert een man op de functie ‘commissaris maatschappelijke zetel’. Op 3 oktober 2020 ontvangt hij van het bemiddelingsbureau een e-mail met de mededeling dat hij niet is uitgenodigd voor een kennismakingsgesprek. In deze e-mail schrijft het bureau dat zij de voorkeur geeft aan kandidaten die bijdragen aan de diversiteit. In daaropvolgende e-mailwisselingen tussen de man en het bureau, specificeert het bureau dat zij de voorkeur geeft aan vrouwelijke kandidaten. De man klaagt over discriminatie op grond van geslacht.</a:t>
            </a:r>
          </a:p>
          <a:p>
            <a:endParaRPr lang="nl-NL" sz="2400" b="0" i="0" u="none" strike="noStrike" kern="1200" dirty="0">
              <a:solidFill>
                <a:schemeClr val="tx1"/>
              </a:solidFill>
              <a:effectLst/>
              <a:latin typeface="+mn-lt"/>
              <a:ea typeface="+mn-ea"/>
              <a:cs typeface="+mn-cs"/>
            </a:endParaRPr>
          </a:p>
          <a:p>
            <a:r>
              <a:rPr lang="nl-NL" sz="2400" b="0" i="0" u="none" strike="noStrike" kern="1200" dirty="0">
                <a:solidFill>
                  <a:schemeClr val="tx1"/>
                </a:solidFill>
                <a:effectLst/>
                <a:latin typeface="+mn-lt"/>
                <a:ea typeface="+mn-ea"/>
                <a:cs typeface="+mn-cs"/>
              </a:rPr>
              <a:t>Het College stelt vast dat in de e-mails van het bureau wordt verwezen naar het geslacht van kandidaten. Het bureau heeft ook niet ontkend dat het geslacht een rol speelt bij de selectie van kandidaten die zij voor een kennismakingsgesprek uitnodigt. Daarom stelt het College dat sprake is van onderscheid op grond van geslacht. Dit is niet verboden als sprake is van een in de wet vastgelegde uitzondering. Het voeren van een voorkeursbeleid is zo een uitzondering.</a:t>
            </a:r>
            <a:br>
              <a:rPr lang="nl-NL" sz="2400" b="0" i="0" u="none" strike="noStrike" kern="1200" dirty="0">
                <a:solidFill>
                  <a:schemeClr val="tx1"/>
                </a:solidFill>
                <a:effectLst/>
                <a:latin typeface="+mn-lt"/>
                <a:ea typeface="+mn-ea"/>
                <a:cs typeface="+mn-cs"/>
              </a:rPr>
            </a:br>
            <a:br>
              <a:rPr lang="nl-NL" sz="2400" b="0" i="0" u="none" strike="noStrike" kern="1200" dirty="0">
                <a:solidFill>
                  <a:schemeClr val="tx1"/>
                </a:solidFill>
                <a:effectLst/>
                <a:latin typeface="+mn-lt"/>
                <a:ea typeface="+mn-ea"/>
                <a:cs typeface="+mn-cs"/>
              </a:rPr>
            </a:br>
            <a:r>
              <a:rPr lang="nl-NL" sz="2400" b="0" i="0" u="none" strike="noStrike" kern="1200" dirty="0">
                <a:solidFill>
                  <a:schemeClr val="tx1"/>
                </a:solidFill>
                <a:effectLst/>
                <a:latin typeface="+mn-lt"/>
                <a:ea typeface="+mn-ea"/>
                <a:cs typeface="+mn-cs"/>
              </a:rPr>
              <a:t>Om voorkeursbeleid te mogen voeren, moet aan enkele voorwaarden worden voldaan. Het College beoordeelt deze voorwaarden achtereenvolgens en stelt vast dat het bureau niet aan die voorwaarden voldoet. Zo is er in de eerste plaats geen sprake van een aantoonbare achterstand. Het bureau heeft in de vacature weliswaar vermeld voorkeursbeleid te voeren, maar heeft daarbij niet expliciet geïnteresseerden die niet tot die voorkeursgroep behoren, uitgenodigd om te reageren. Daarnaast is het bureau onvoldoende zorgvuldig omgegaan met de reacties om de gelijke geschiktheid van kandidaten te kunnen vaststellen: al in de allereerste selectie heeft zij zoveel mogelijk vrouwen uitgenodigd.</a:t>
            </a:r>
            <a:br>
              <a:rPr lang="nl-NL" sz="2400" b="0" i="0" u="none" strike="noStrike" kern="1200" dirty="0">
                <a:solidFill>
                  <a:schemeClr val="tx1"/>
                </a:solidFill>
                <a:effectLst/>
                <a:latin typeface="+mn-lt"/>
                <a:ea typeface="+mn-ea"/>
                <a:cs typeface="+mn-cs"/>
              </a:rPr>
            </a:br>
            <a:br>
              <a:rPr lang="nl-NL" sz="2400" b="0" i="0" u="none" strike="noStrike" kern="1200" dirty="0">
                <a:solidFill>
                  <a:schemeClr val="tx1"/>
                </a:solidFill>
                <a:effectLst/>
                <a:latin typeface="+mn-lt"/>
                <a:ea typeface="+mn-ea"/>
                <a:cs typeface="+mn-cs"/>
              </a:rPr>
            </a:br>
            <a:r>
              <a:rPr lang="nl-NL" sz="2400" b="0" i="0" u="none" strike="noStrike" kern="1200" dirty="0">
                <a:solidFill>
                  <a:schemeClr val="tx1"/>
                </a:solidFill>
                <a:effectLst/>
                <a:latin typeface="+mn-lt"/>
                <a:ea typeface="+mn-ea"/>
                <a:cs typeface="+mn-cs"/>
              </a:rPr>
              <a:t>Het College is van oordeel dat het bureau niet aan de voorwaarden voldoet om een voorkeursbeleid te mogen voeren. Daarom discrimineerde het bureau de man op grond van geslacht.</a:t>
            </a:r>
            <a:br>
              <a:rPr lang="nl-NL" sz="2400" b="0" i="0" u="none" strike="noStrike" kern="1200" dirty="0">
                <a:solidFill>
                  <a:schemeClr val="tx1"/>
                </a:solidFill>
                <a:effectLst/>
                <a:latin typeface="+mn-lt"/>
                <a:ea typeface="+mn-ea"/>
                <a:cs typeface="+mn-cs"/>
              </a:rPr>
            </a:br>
            <a:endParaRPr lang="nl-NL" sz="2400" b="0" i="0" u="none" strike="noStrike" kern="1200" dirty="0">
              <a:solidFill>
                <a:schemeClr val="tx1"/>
              </a:solidFill>
              <a:effectLst/>
              <a:latin typeface="+mn-lt"/>
              <a:ea typeface="+mn-ea"/>
              <a:cs typeface="+mn-cs"/>
            </a:endParaRPr>
          </a:p>
          <a:p>
            <a:r>
              <a:rPr lang="nl-NL" sz="2400" b="1" i="0" u="none" strike="noStrike" kern="1200" dirty="0">
                <a:solidFill>
                  <a:schemeClr val="tx1"/>
                </a:solidFill>
                <a:effectLst/>
                <a:latin typeface="+mn-lt"/>
                <a:ea typeface="+mn-ea"/>
                <a:cs typeface="+mn-cs"/>
              </a:rPr>
              <a:t>Oordeel</a:t>
            </a:r>
          </a:p>
          <a:p>
            <a:br>
              <a:rPr lang="nl-NL" sz="2400" b="0" i="0" u="none" strike="noStrike" kern="1200" dirty="0">
                <a:solidFill>
                  <a:schemeClr val="tx1"/>
                </a:solidFill>
                <a:effectLst/>
                <a:latin typeface="+mn-lt"/>
                <a:ea typeface="+mn-ea"/>
                <a:cs typeface="+mn-cs"/>
              </a:rPr>
            </a:br>
            <a:r>
              <a:rPr lang="nl-NL" sz="2400" b="0" i="0" u="none" strike="noStrike" kern="1200" dirty="0">
                <a:solidFill>
                  <a:schemeClr val="tx1"/>
                </a:solidFill>
                <a:effectLst/>
                <a:latin typeface="+mn-lt"/>
                <a:ea typeface="+mn-ea"/>
                <a:cs typeface="+mn-cs"/>
              </a:rPr>
              <a:t>CBK </a:t>
            </a:r>
            <a:r>
              <a:rPr lang="nl-NL" sz="2400" b="0" i="0" u="none" strike="noStrike" kern="1200" dirty="0" err="1">
                <a:solidFill>
                  <a:schemeClr val="tx1"/>
                </a:solidFill>
                <a:effectLst/>
                <a:latin typeface="+mn-lt"/>
                <a:ea typeface="+mn-ea"/>
                <a:cs typeface="+mn-cs"/>
              </a:rPr>
              <a:t>Profiling</a:t>
            </a:r>
            <a:r>
              <a:rPr lang="nl-NL" sz="2400" b="0" i="0" u="none" strike="noStrike" kern="1200" dirty="0">
                <a:solidFill>
                  <a:schemeClr val="tx1"/>
                </a:solidFill>
                <a:effectLst/>
                <a:latin typeface="+mn-lt"/>
                <a:ea typeface="+mn-ea"/>
                <a:cs typeface="+mn-cs"/>
              </a:rPr>
              <a:t> People heeft jegens de man verboden onderscheid op grond van geslacht gemaakt.</a:t>
            </a:r>
          </a:p>
          <a:p>
            <a:br>
              <a:rPr lang="nl-NL" dirty="0"/>
            </a:br>
            <a:endParaRPr lang="nl-NL" dirty="0"/>
          </a:p>
          <a:p>
            <a:endParaRPr lang="nl-NL" dirty="0"/>
          </a:p>
        </p:txBody>
      </p:sp>
    </p:spTree>
    <p:extLst>
      <p:ext uri="{BB962C8B-B14F-4D97-AF65-F5344CB8AC3E}">
        <p14:creationId xmlns:p14="http://schemas.microsoft.com/office/powerpoint/2010/main" val="17458753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el">
    <p:spTree>
      <p:nvGrpSpPr>
        <p:cNvPr id="1" name=""/>
        <p:cNvGrpSpPr/>
        <p:nvPr/>
      </p:nvGrpSpPr>
      <p:grpSpPr>
        <a:xfrm>
          <a:off x="0" y="0"/>
          <a:ext cx="0" cy="0"/>
          <a:chOff x="0" y="0"/>
          <a:chExt cx="0" cy="0"/>
        </a:xfrm>
      </p:grpSpPr>
      <p:sp>
        <p:nvSpPr>
          <p:cNvPr id="13" name="Auteur en datum"/>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Auteur en datum</a:t>
            </a:r>
          </a:p>
        </p:txBody>
      </p:sp>
      <p:sp>
        <p:nvSpPr>
          <p:cNvPr id="14" name="Naam presentatie"/>
          <p:cNvSpPr txBox="1">
            <a:spLocks noGrp="1"/>
          </p:cNvSpPr>
          <p:nvPr>
            <p:ph type="title" hasCustomPrompt="1"/>
          </p:nvPr>
        </p:nvSpPr>
        <p:spPr>
          <a:xfrm>
            <a:off x="9840817" y="1096546"/>
            <a:ext cx="13813149" cy="3852708"/>
          </a:xfrm>
          <a:prstGeom prst="rect">
            <a:avLst/>
          </a:prstGeom>
        </p:spPr>
        <p:txBody>
          <a:bodyPr anchor="b"/>
          <a:lstStyle>
            <a:lvl1pPr>
              <a:defRPr sz="10900" spc="-218"/>
            </a:lvl1pPr>
          </a:lstStyle>
          <a:p>
            <a:r>
              <a:t>Naam presentatie</a:t>
            </a:r>
          </a:p>
        </p:txBody>
      </p:sp>
      <p:pic>
        <p:nvPicPr>
          <p:cNvPr id="15" name="Omranding Portretten.ai" descr="Omranding Portretten.ai"/>
          <p:cNvPicPr>
            <a:picLocks noChangeAspect="1"/>
          </p:cNvPicPr>
          <p:nvPr/>
        </p:nvPicPr>
        <p:blipFill>
          <a:blip r:embed="rId2"/>
          <a:srcRect t="57020"/>
          <a:stretch>
            <a:fillRect/>
          </a:stretch>
        </p:blipFill>
        <p:spPr>
          <a:xfrm>
            <a:off x="-162521" y="7368554"/>
            <a:ext cx="24708921" cy="6371946"/>
          </a:xfrm>
          <a:prstGeom prst="rect">
            <a:avLst/>
          </a:prstGeom>
          <a:ln w="12700">
            <a:miter lim="400000"/>
          </a:ln>
        </p:spPr>
      </p:pic>
      <p:sp>
        <p:nvSpPr>
          <p:cNvPr id="16" name="Naam Organisatie…"/>
          <p:cNvSpPr txBox="1"/>
          <p:nvPr/>
        </p:nvSpPr>
        <p:spPr>
          <a:xfrm>
            <a:off x="9974917" y="5017599"/>
            <a:ext cx="11287879" cy="1180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3600"/>
            </a:pPr>
            <a:r>
              <a:t>Naam Organisatie</a:t>
            </a:r>
          </a:p>
          <a:p>
            <a:pPr algn="l">
              <a:defRPr sz="3600"/>
            </a:pPr>
            <a:r>
              <a:t>Naam/namen host werksessie</a:t>
            </a:r>
          </a:p>
        </p:txBody>
      </p:sp>
      <p:pic>
        <p:nvPicPr>
          <p:cNvPr id="17" name="barbarabos.jpg" descr="barbarabos.jpg"/>
          <p:cNvPicPr>
            <a:picLocks noChangeAspect="1"/>
          </p:cNvPicPr>
          <p:nvPr/>
        </p:nvPicPr>
        <p:blipFill>
          <a:blip r:embed="rId3"/>
          <a:srcRect t="9" b="9"/>
          <a:stretch>
            <a:fillRect/>
          </a:stretch>
        </p:blipFill>
        <p:spPr>
          <a:xfrm>
            <a:off x="1248770" y="1406102"/>
            <a:ext cx="7709272" cy="7709272"/>
          </a:xfrm>
          <a:prstGeom prst="rect">
            <a:avLst/>
          </a:prstGeom>
          <a:ln w="12700">
            <a:miter lim="400000"/>
          </a:ln>
        </p:spPr>
      </p:pic>
      <p:sp>
        <p:nvSpPr>
          <p:cNvPr id="18"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19"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el en foto">
    <p:spTree>
      <p:nvGrpSpPr>
        <p:cNvPr id="1" name=""/>
        <p:cNvGrpSpPr/>
        <p:nvPr/>
      </p:nvGrpSpPr>
      <p:grpSpPr>
        <a:xfrm>
          <a:off x="0" y="0"/>
          <a:ext cx="0" cy="0"/>
          <a:chOff x="0" y="0"/>
          <a:chExt cx="0" cy="0"/>
        </a:xfrm>
      </p:grpSpPr>
      <p:pic>
        <p:nvPicPr>
          <p:cNvPr id="26" name="Omranding Portretten.ai" descr="Omranding Portretten.ai"/>
          <p:cNvPicPr>
            <a:picLocks noChangeAspect="1"/>
          </p:cNvPicPr>
          <p:nvPr/>
        </p:nvPicPr>
        <p:blipFill>
          <a:blip r:embed="rId2"/>
          <a:stretch>
            <a:fillRect/>
          </a:stretch>
        </p:blipFill>
        <p:spPr>
          <a:xfrm>
            <a:off x="-122641" y="-1021481"/>
            <a:ext cx="24629282" cy="14777604"/>
          </a:xfrm>
          <a:prstGeom prst="rect">
            <a:avLst/>
          </a:prstGeom>
          <a:ln w="12700">
            <a:miter lim="400000"/>
          </a:ln>
        </p:spPr>
      </p:pic>
      <p:sp>
        <p:nvSpPr>
          <p:cNvPr id="27"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28"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el en foto alt">
    <p:spTree>
      <p:nvGrpSpPr>
        <p:cNvPr id="1" name=""/>
        <p:cNvGrpSpPr/>
        <p:nvPr/>
      </p:nvGrpSpPr>
      <p:grpSpPr>
        <a:xfrm>
          <a:off x="0" y="0"/>
          <a:ext cx="0" cy="0"/>
          <a:chOff x="0" y="0"/>
          <a:chExt cx="0" cy="0"/>
        </a:xfrm>
      </p:grpSpPr>
      <p:sp>
        <p:nvSpPr>
          <p:cNvPr id="35" name="Tekengebied 32.png"/>
          <p:cNvSpPr>
            <a:spLocks noGrp="1"/>
          </p:cNvSpPr>
          <p:nvPr>
            <p:ph type="pic" idx="21"/>
          </p:nvPr>
        </p:nvSpPr>
        <p:spPr>
          <a:xfrm>
            <a:off x="7351949" y="412519"/>
            <a:ext cx="17970684" cy="10108510"/>
          </a:xfrm>
          <a:prstGeom prst="rect">
            <a:avLst/>
          </a:prstGeom>
        </p:spPr>
        <p:txBody>
          <a:bodyPr lIns="91439" tIns="45719" rIns="91439" bIns="45719">
            <a:noAutofit/>
          </a:bodyPr>
          <a:lstStyle/>
          <a:p>
            <a:endParaRPr/>
          </a:p>
        </p:txBody>
      </p:sp>
      <p:sp>
        <p:nvSpPr>
          <p:cNvPr id="36" name="Naam dia"/>
          <p:cNvSpPr txBox="1">
            <a:spLocks noGrp="1"/>
          </p:cNvSpPr>
          <p:nvPr>
            <p:ph type="title" hasCustomPrompt="1"/>
          </p:nvPr>
        </p:nvSpPr>
        <p:spPr>
          <a:xfrm>
            <a:off x="1206500" y="-1523097"/>
            <a:ext cx="9779000" cy="5882273"/>
          </a:xfrm>
          <a:prstGeom prst="rect">
            <a:avLst/>
          </a:prstGeom>
        </p:spPr>
        <p:txBody>
          <a:bodyPr anchor="b"/>
          <a:lstStyle/>
          <a:p>
            <a:r>
              <a:t>Naam dia</a:t>
            </a:r>
          </a:p>
        </p:txBody>
      </p:sp>
      <p:sp>
        <p:nvSpPr>
          <p:cNvPr id="37" name="Hoofdtekst - niveau één…"/>
          <p:cNvSpPr txBox="1">
            <a:spLocks noGrp="1"/>
          </p:cNvSpPr>
          <p:nvPr>
            <p:ph type="body" sz="quarter" idx="1" hasCustomPrompt="1"/>
          </p:nvPr>
        </p:nvSpPr>
        <p:spPr>
          <a:xfrm>
            <a:off x="1206500" y="4682669"/>
            <a:ext cx="9779000" cy="5385425"/>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Ondertitel dia</a:t>
            </a:r>
          </a:p>
          <a:p>
            <a:pPr lvl="1"/>
            <a:endParaRPr/>
          </a:p>
          <a:p>
            <a:pPr lvl="2"/>
            <a:endParaRPr/>
          </a:p>
          <a:p>
            <a:pPr lvl="3"/>
            <a:endParaRPr/>
          </a:p>
          <a:p>
            <a:pPr lvl="4"/>
            <a:endParaRPr/>
          </a:p>
        </p:txBody>
      </p:sp>
      <p:pic>
        <p:nvPicPr>
          <p:cNvPr id="38" name="Omranding Portretten.ai" descr="Omranding Portretten.ai"/>
          <p:cNvPicPr>
            <a:picLocks noChangeAspect="1"/>
          </p:cNvPicPr>
          <p:nvPr/>
        </p:nvPicPr>
        <p:blipFill>
          <a:blip r:embed="rId2"/>
          <a:srcRect t="51482"/>
          <a:stretch>
            <a:fillRect/>
          </a:stretch>
        </p:blipFill>
        <p:spPr>
          <a:xfrm>
            <a:off x="-261928" y="6541915"/>
            <a:ext cx="24907856" cy="7250759"/>
          </a:xfrm>
          <a:prstGeom prst="rect">
            <a:avLst/>
          </a:prstGeom>
          <a:ln w="12700">
            <a:miter lim="400000"/>
          </a:ln>
        </p:spPr>
      </p:pic>
      <p:sp>
        <p:nvSpPr>
          <p:cNvPr id="39"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40" name="Dianumm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el en opsomming">
    <p:spTree>
      <p:nvGrpSpPr>
        <p:cNvPr id="1" name=""/>
        <p:cNvGrpSpPr/>
        <p:nvPr/>
      </p:nvGrpSpPr>
      <p:grpSpPr>
        <a:xfrm>
          <a:off x="0" y="0"/>
          <a:ext cx="0" cy="0"/>
          <a:chOff x="0" y="0"/>
          <a:chExt cx="0" cy="0"/>
        </a:xfrm>
      </p:grpSpPr>
      <p:sp>
        <p:nvSpPr>
          <p:cNvPr id="47" name="Naam dia"/>
          <p:cNvSpPr txBox="1">
            <a:spLocks noGrp="1"/>
          </p:cNvSpPr>
          <p:nvPr>
            <p:ph type="title" hasCustomPrompt="1"/>
          </p:nvPr>
        </p:nvSpPr>
        <p:spPr>
          <a:prstGeom prst="rect">
            <a:avLst/>
          </a:prstGeom>
        </p:spPr>
        <p:txBody>
          <a:bodyPr/>
          <a:lstStyle/>
          <a:p>
            <a:r>
              <a:t>Naam dia</a:t>
            </a:r>
          </a:p>
        </p:txBody>
      </p:sp>
      <p:sp>
        <p:nvSpPr>
          <p:cNvPr id="48" name="Ondertitel dia"/>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Ondertitel dia</a:t>
            </a:r>
          </a:p>
        </p:txBody>
      </p:sp>
      <p:sp>
        <p:nvSpPr>
          <p:cNvPr id="49" name="Hoofdtekst - niveau één…"/>
          <p:cNvSpPr txBox="1">
            <a:spLocks noGrp="1"/>
          </p:cNvSpPr>
          <p:nvPr>
            <p:ph type="body" idx="1" hasCustomPrompt="1"/>
          </p:nvPr>
        </p:nvSpPr>
        <p:spPr>
          <a:prstGeom prst="rect">
            <a:avLst/>
          </a:prstGeom>
        </p:spPr>
        <p:txBody>
          <a:bodyPr/>
          <a:lstStyle/>
          <a:p>
            <a:r>
              <a:t>Dia-opsommingstekst</a:t>
            </a:r>
          </a:p>
          <a:p>
            <a:pPr lvl="1"/>
            <a:endParaRPr/>
          </a:p>
          <a:p>
            <a:pPr lvl="2"/>
            <a:endParaRPr/>
          </a:p>
          <a:p>
            <a:pPr lvl="3"/>
            <a:endParaRPr/>
          </a:p>
          <a:p>
            <a:pPr lvl="4"/>
            <a:endParaRPr/>
          </a:p>
        </p:txBody>
      </p:sp>
      <p:sp>
        <p:nvSpPr>
          <p:cNvPr id="50"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Opsomming">
    <p:spTree>
      <p:nvGrpSpPr>
        <p:cNvPr id="1" name=""/>
        <p:cNvGrpSpPr/>
        <p:nvPr/>
      </p:nvGrpSpPr>
      <p:grpSpPr>
        <a:xfrm>
          <a:off x="0" y="0"/>
          <a:ext cx="0" cy="0"/>
          <a:chOff x="0" y="0"/>
          <a:chExt cx="0" cy="0"/>
        </a:xfrm>
      </p:grpSpPr>
      <p:sp>
        <p:nvSpPr>
          <p:cNvPr id="57" name="Hoofdtekst - niveau één…"/>
          <p:cNvSpPr txBox="1">
            <a:spLocks noGrp="1"/>
          </p:cNvSpPr>
          <p:nvPr>
            <p:ph type="body" idx="1" hasCustomPrompt="1"/>
          </p:nvPr>
        </p:nvSpPr>
        <p:spPr>
          <a:prstGeom prst="rect">
            <a:avLst/>
          </a:prstGeom>
        </p:spPr>
        <p:txBody>
          <a:bodyPr numCol="2" spcCol="1098550"/>
          <a:lstStyle/>
          <a:p>
            <a:r>
              <a:t>Dia-opsommingstekst</a:t>
            </a:r>
          </a:p>
          <a:p>
            <a:pPr lvl="1"/>
            <a:endParaRPr/>
          </a:p>
          <a:p>
            <a:pPr lvl="2"/>
            <a:endParaRPr/>
          </a:p>
          <a:p>
            <a:pPr lvl="3"/>
            <a:endParaRPr/>
          </a:p>
          <a:p>
            <a:pPr lvl="4"/>
            <a:endParaRPr/>
          </a:p>
        </p:txBody>
      </p:sp>
      <p:pic>
        <p:nvPicPr>
          <p:cNvPr id="58" name="Omranding Portretten.ai" descr="Omranding Portretten.ai"/>
          <p:cNvPicPr>
            <a:picLocks noChangeAspect="1"/>
          </p:cNvPicPr>
          <p:nvPr/>
        </p:nvPicPr>
        <p:blipFill>
          <a:blip r:embed="rId2"/>
          <a:srcRect t="51460"/>
          <a:stretch>
            <a:fillRect/>
          </a:stretch>
        </p:blipFill>
        <p:spPr>
          <a:xfrm>
            <a:off x="-110884" y="6536287"/>
            <a:ext cx="24605768" cy="7166078"/>
          </a:xfrm>
          <a:prstGeom prst="rect">
            <a:avLst/>
          </a:prstGeom>
          <a:ln w="12700">
            <a:miter lim="400000"/>
          </a:ln>
        </p:spPr>
      </p:pic>
      <p:sp>
        <p:nvSpPr>
          <p:cNvPr id="59"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60"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el, opsomm., foto">
    <p:spTree>
      <p:nvGrpSpPr>
        <p:cNvPr id="1" name=""/>
        <p:cNvGrpSpPr/>
        <p:nvPr/>
      </p:nvGrpSpPr>
      <p:grpSpPr>
        <a:xfrm>
          <a:off x="0" y="0"/>
          <a:ext cx="0" cy="0"/>
          <a:chOff x="0" y="0"/>
          <a:chExt cx="0" cy="0"/>
        </a:xfrm>
      </p:grpSpPr>
      <p:sp>
        <p:nvSpPr>
          <p:cNvPr id="67" name="Ondertitel dia"/>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Ondertitel dia</a:t>
            </a:r>
          </a:p>
        </p:txBody>
      </p:sp>
      <p:sp>
        <p:nvSpPr>
          <p:cNvPr id="68" name="Hoofdtekst - niveau één…"/>
          <p:cNvSpPr txBox="1">
            <a:spLocks noGrp="1"/>
          </p:cNvSpPr>
          <p:nvPr>
            <p:ph type="body" sz="half" idx="1" hasCustomPrompt="1"/>
          </p:nvPr>
        </p:nvSpPr>
        <p:spPr>
          <a:xfrm>
            <a:off x="1206500" y="4248504"/>
            <a:ext cx="9779000" cy="8256630"/>
          </a:xfrm>
          <a:prstGeom prst="rect">
            <a:avLst/>
          </a:prstGeom>
        </p:spPr>
        <p:txBody>
          <a:bodyPr/>
          <a:lstStyle/>
          <a:p>
            <a:r>
              <a:t>Dia-opsommingstekst</a:t>
            </a:r>
          </a:p>
          <a:p>
            <a:pPr lvl="1"/>
            <a:endParaRPr/>
          </a:p>
          <a:p>
            <a:pPr lvl="2"/>
            <a:endParaRPr/>
          </a:p>
          <a:p>
            <a:pPr lvl="3"/>
            <a:endParaRPr/>
          </a:p>
          <a:p>
            <a:pPr lvl="4"/>
            <a:endParaRPr/>
          </a:p>
        </p:txBody>
      </p:sp>
      <p:sp>
        <p:nvSpPr>
          <p:cNvPr id="69" name="Schaal pappardellepasta met peterselieboter, geroosterde hazelnoten en geraspte parmezaanse kaas"/>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70" name="Naam dia"/>
          <p:cNvSpPr txBox="1">
            <a:spLocks noGrp="1"/>
          </p:cNvSpPr>
          <p:nvPr>
            <p:ph type="title" hasCustomPrompt="1"/>
          </p:nvPr>
        </p:nvSpPr>
        <p:spPr>
          <a:xfrm>
            <a:off x="1206500" y="1079500"/>
            <a:ext cx="9779000" cy="1435100"/>
          </a:xfrm>
          <a:prstGeom prst="rect">
            <a:avLst/>
          </a:prstGeom>
        </p:spPr>
        <p:txBody>
          <a:bodyPr/>
          <a:lstStyle/>
          <a:p>
            <a:r>
              <a:t>Naam dia</a:t>
            </a:r>
          </a:p>
        </p:txBody>
      </p:sp>
      <p:pic>
        <p:nvPicPr>
          <p:cNvPr id="71" name="Omranding Portretten.ai" descr="Omranding Portretten.ai"/>
          <p:cNvPicPr>
            <a:picLocks noChangeAspect="1"/>
          </p:cNvPicPr>
          <p:nvPr/>
        </p:nvPicPr>
        <p:blipFill>
          <a:blip r:embed="rId2"/>
          <a:srcRect t="51460"/>
          <a:stretch>
            <a:fillRect/>
          </a:stretch>
        </p:blipFill>
        <p:spPr>
          <a:xfrm>
            <a:off x="-110884" y="6536287"/>
            <a:ext cx="24605768" cy="7166078"/>
          </a:xfrm>
          <a:prstGeom prst="rect">
            <a:avLst/>
          </a:prstGeom>
          <a:ln w="12700">
            <a:miter lim="400000"/>
          </a:ln>
        </p:spPr>
      </p:pic>
      <p:sp>
        <p:nvSpPr>
          <p:cNvPr id="72"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73"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Alleen titel">
    <p:spTree>
      <p:nvGrpSpPr>
        <p:cNvPr id="1" name=""/>
        <p:cNvGrpSpPr/>
        <p:nvPr/>
      </p:nvGrpSpPr>
      <p:grpSpPr>
        <a:xfrm>
          <a:off x="0" y="0"/>
          <a:ext cx="0" cy="0"/>
          <a:chOff x="0" y="0"/>
          <a:chExt cx="0" cy="0"/>
        </a:xfrm>
      </p:grpSpPr>
      <p:sp>
        <p:nvSpPr>
          <p:cNvPr id="90" name="Naam dia"/>
          <p:cNvSpPr txBox="1">
            <a:spLocks noGrp="1"/>
          </p:cNvSpPr>
          <p:nvPr>
            <p:ph type="title" hasCustomPrompt="1"/>
          </p:nvPr>
        </p:nvSpPr>
        <p:spPr>
          <a:xfrm>
            <a:off x="1206500" y="1079500"/>
            <a:ext cx="21971000" cy="1434949"/>
          </a:xfrm>
          <a:prstGeom prst="rect">
            <a:avLst/>
          </a:prstGeom>
        </p:spPr>
        <p:txBody>
          <a:bodyPr/>
          <a:lstStyle/>
          <a:p>
            <a:r>
              <a:t>Naam dia</a:t>
            </a:r>
          </a:p>
        </p:txBody>
      </p:sp>
      <p:sp>
        <p:nvSpPr>
          <p:cNvPr id="91" name="Ondertitel dia"/>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Ondertitel dia</a:t>
            </a:r>
          </a:p>
        </p:txBody>
      </p:sp>
      <p:pic>
        <p:nvPicPr>
          <p:cNvPr id="92" name="Omranding Portretten.ai" descr="Omranding Portretten.ai"/>
          <p:cNvPicPr>
            <a:picLocks noChangeAspect="1"/>
          </p:cNvPicPr>
          <p:nvPr/>
        </p:nvPicPr>
        <p:blipFill>
          <a:blip r:embed="rId2"/>
          <a:srcRect t="51460"/>
          <a:stretch>
            <a:fillRect/>
          </a:stretch>
        </p:blipFill>
        <p:spPr>
          <a:xfrm>
            <a:off x="-110884" y="6536287"/>
            <a:ext cx="24605768" cy="7166078"/>
          </a:xfrm>
          <a:prstGeom prst="rect">
            <a:avLst/>
          </a:prstGeom>
          <a:ln w="12700">
            <a:miter lim="400000"/>
          </a:ln>
        </p:spPr>
      </p:pic>
      <p:sp>
        <p:nvSpPr>
          <p:cNvPr id="93"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94"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Agenda">
    <p:spTree>
      <p:nvGrpSpPr>
        <p:cNvPr id="1" name=""/>
        <p:cNvGrpSpPr/>
        <p:nvPr/>
      </p:nvGrpSpPr>
      <p:grpSpPr>
        <a:xfrm>
          <a:off x="0" y="0"/>
          <a:ext cx="0" cy="0"/>
          <a:chOff x="0" y="0"/>
          <a:chExt cx="0" cy="0"/>
        </a:xfrm>
      </p:grpSpPr>
      <p:sp>
        <p:nvSpPr>
          <p:cNvPr id="101" name="Titel agenda"/>
          <p:cNvSpPr txBox="1">
            <a:spLocks noGrp="1"/>
          </p:cNvSpPr>
          <p:nvPr>
            <p:ph type="title" hasCustomPrompt="1"/>
          </p:nvPr>
        </p:nvSpPr>
        <p:spPr>
          <a:xfrm>
            <a:off x="1206500" y="1079500"/>
            <a:ext cx="21971000" cy="1435100"/>
          </a:xfrm>
          <a:prstGeom prst="rect">
            <a:avLst/>
          </a:prstGeom>
        </p:spPr>
        <p:txBody>
          <a:bodyPr/>
          <a:lstStyle/>
          <a:p>
            <a:r>
              <a:t>Titel agenda</a:t>
            </a:r>
          </a:p>
        </p:txBody>
      </p:sp>
      <p:sp>
        <p:nvSpPr>
          <p:cNvPr id="102" name="Ondertitel agenda"/>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Ondertitel agenda</a:t>
            </a:r>
          </a:p>
        </p:txBody>
      </p:sp>
      <p:sp>
        <p:nvSpPr>
          <p:cNvPr id="103" name="Hoofdtekst - niveau één…"/>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Agendaonderwerpen</a:t>
            </a:r>
          </a:p>
          <a:p>
            <a:pPr lvl="1"/>
            <a:endParaRPr/>
          </a:p>
          <a:p>
            <a:pPr lvl="2"/>
            <a:endParaRPr/>
          </a:p>
          <a:p>
            <a:pPr lvl="3"/>
            <a:endParaRPr/>
          </a:p>
          <a:p>
            <a:pPr lvl="4"/>
            <a:endParaRPr/>
          </a:p>
        </p:txBody>
      </p:sp>
      <p:pic>
        <p:nvPicPr>
          <p:cNvPr id="104" name="Omranding Portretten.ai" descr="Omranding Portretten.ai"/>
          <p:cNvPicPr>
            <a:picLocks noChangeAspect="1"/>
          </p:cNvPicPr>
          <p:nvPr/>
        </p:nvPicPr>
        <p:blipFill>
          <a:blip r:embed="rId2"/>
          <a:srcRect t="51460"/>
          <a:stretch>
            <a:fillRect/>
          </a:stretch>
        </p:blipFill>
        <p:spPr>
          <a:xfrm>
            <a:off x="-110884" y="6536287"/>
            <a:ext cx="24605768" cy="7166078"/>
          </a:xfrm>
          <a:prstGeom prst="rect">
            <a:avLst/>
          </a:prstGeom>
          <a:ln w="12700">
            <a:miter lim="400000"/>
          </a:ln>
        </p:spPr>
      </p:pic>
      <p:sp>
        <p:nvSpPr>
          <p:cNvPr id="105"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106"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Uiting">
    <p:spTree>
      <p:nvGrpSpPr>
        <p:cNvPr id="1" name=""/>
        <p:cNvGrpSpPr/>
        <p:nvPr/>
      </p:nvGrpSpPr>
      <p:grpSpPr>
        <a:xfrm>
          <a:off x="0" y="0"/>
          <a:ext cx="0" cy="0"/>
          <a:chOff x="0" y="0"/>
          <a:chExt cx="0" cy="0"/>
        </a:xfrm>
      </p:grpSpPr>
      <p:sp>
        <p:nvSpPr>
          <p:cNvPr id="113" name="Hoofdtekst - niveau één…"/>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Uiting</a:t>
            </a:r>
          </a:p>
          <a:p>
            <a:pPr lvl="1"/>
            <a:endParaRPr/>
          </a:p>
          <a:p>
            <a:pPr lvl="2"/>
            <a:endParaRPr/>
          </a:p>
          <a:p>
            <a:pPr lvl="3"/>
            <a:endParaRPr/>
          </a:p>
          <a:p>
            <a:pPr lvl="4"/>
            <a:endParaRPr/>
          </a:p>
        </p:txBody>
      </p:sp>
      <p:pic>
        <p:nvPicPr>
          <p:cNvPr id="114" name="Omranding Portretten.ai" descr="Omranding Portretten.ai"/>
          <p:cNvPicPr>
            <a:picLocks noChangeAspect="1"/>
          </p:cNvPicPr>
          <p:nvPr/>
        </p:nvPicPr>
        <p:blipFill>
          <a:blip r:embed="rId2"/>
          <a:srcRect t="51460"/>
          <a:stretch>
            <a:fillRect/>
          </a:stretch>
        </p:blipFill>
        <p:spPr>
          <a:xfrm>
            <a:off x="-110884" y="6536287"/>
            <a:ext cx="24605768" cy="7166078"/>
          </a:xfrm>
          <a:prstGeom prst="rect">
            <a:avLst/>
          </a:prstGeom>
          <a:ln w="12700">
            <a:miter lim="400000"/>
          </a:ln>
        </p:spPr>
      </p:pic>
      <p:sp>
        <p:nvSpPr>
          <p:cNvPr id="115" name="Conferentie Genderdiversiteit in de top"/>
          <p:cNvSpPr txBox="1"/>
          <p:nvPr/>
        </p:nvSpPr>
        <p:spPr>
          <a:xfrm>
            <a:off x="1206499" y="12785216"/>
            <a:ext cx="21971002" cy="636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algn="l" defTabSz="825500">
              <a:defRPr b="1">
                <a:solidFill>
                  <a:srgbClr val="FFF8FD"/>
                </a:solidFill>
              </a:defRPr>
            </a:lvl1pPr>
          </a:lstStyle>
          <a:p>
            <a:r>
              <a:t>Conferentie Genderdiversiteit in de top</a:t>
            </a:r>
          </a:p>
        </p:txBody>
      </p:sp>
      <p:pic>
        <p:nvPicPr>
          <p:cNvPr id="116" name="Omranding Portretten.ai" descr="Omranding Portretten.ai"/>
          <p:cNvPicPr>
            <a:picLocks noChangeAspect="1"/>
          </p:cNvPicPr>
          <p:nvPr/>
        </p:nvPicPr>
        <p:blipFill>
          <a:blip r:embed="rId2"/>
          <a:stretch>
            <a:fillRect/>
          </a:stretch>
        </p:blipFill>
        <p:spPr>
          <a:xfrm>
            <a:off x="-122641" y="-1021481"/>
            <a:ext cx="24629282" cy="14777604"/>
          </a:xfrm>
          <a:prstGeom prst="rect">
            <a:avLst/>
          </a:prstGeom>
          <a:ln w="12700">
            <a:miter lim="400000"/>
          </a:ln>
        </p:spPr>
      </p:pic>
      <p:sp>
        <p:nvSpPr>
          <p:cNvPr id="117"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118"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Groot feit">
    <p:spTree>
      <p:nvGrpSpPr>
        <p:cNvPr id="1" name=""/>
        <p:cNvGrpSpPr/>
        <p:nvPr/>
      </p:nvGrpSpPr>
      <p:grpSpPr>
        <a:xfrm>
          <a:off x="0" y="0"/>
          <a:ext cx="0" cy="0"/>
          <a:chOff x="0" y="0"/>
          <a:chExt cx="0" cy="0"/>
        </a:xfrm>
      </p:grpSpPr>
      <p:sp>
        <p:nvSpPr>
          <p:cNvPr id="125" name="Hoofdtekst - niveau één…"/>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26" name="Feitinformatie"/>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Feitinformatie</a:t>
            </a:r>
          </a:p>
        </p:txBody>
      </p:sp>
      <p:pic>
        <p:nvPicPr>
          <p:cNvPr id="127" name="Omranding Portretten.ai" descr="Omranding Portretten.ai"/>
          <p:cNvPicPr>
            <a:picLocks noChangeAspect="1"/>
          </p:cNvPicPr>
          <p:nvPr/>
        </p:nvPicPr>
        <p:blipFill>
          <a:blip r:embed="rId2"/>
          <a:stretch>
            <a:fillRect/>
          </a:stretch>
        </p:blipFill>
        <p:spPr>
          <a:xfrm>
            <a:off x="-122641" y="-1021481"/>
            <a:ext cx="24629282" cy="14777604"/>
          </a:xfrm>
          <a:prstGeom prst="rect">
            <a:avLst/>
          </a:prstGeom>
          <a:ln w="12700">
            <a:miter lim="400000"/>
          </a:ln>
        </p:spPr>
      </p:pic>
      <p:sp>
        <p:nvSpPr>
          <p:cNvPr id="128"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129"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Citaat">
    <p:spTree>
      <p:nvGrpSpPr>
        <p:cNvPr id="1" name=""/>
        <p:cNvGrpSpPr/>
        <p:nvPr/>
      </p:nvGrpSpPr>
      <p:grpSpPr>
        <a:xfrm>
          <a:off x="0" y="0"/>
          <a:ext cx="0" cy="0"/>
          <a:chOff x="0" y="0"/>
          <a:chExt cx="0" cy="0"/>
        </a:xfrm>
      </p:grpSpPr>
      <p:sp>
        <p:nvSpPr>
          <p:cNvPr id="136" name="Toekenning"/>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Toekenning</a:t>
            </a:r>
          </a:p>
        </p:txBody>
      </p:sp>
      <p:sp>
        <p:nvSpPr>
          <p:cNvPr id="137" name="Hoofdtekst - niveau één…"/>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“Bijzonder citaat”</a:t>
            </a:r>
          </a:p>
          <a:p>
            <a:pPr lvl="1"/>
            <a:endParaRPr/>
          </a:p>
          <a:p>
            <a:pPr lvl="2"/>
            <a:endParaRPr/>
          </a:p>
          <a:p>
            <a:pPr lvl="3"/>
            <a:endParaRPr/>
          </a:p>
          <a:p>
            <a:pPr lvl="4"/>
            <a:endParaRPr/>
          </a:p>
        </p:txBody>
      </p:sp>
      <p:pic>
        <p:nvPicPr>
          <p:cNvPr id="138" name="Omranding Portretten.ai" descr="Omranding Portretten.ai"/>
          <p:cNvPicPr>
            <a:picLocks noChangeAspect="1"/>
          </p:cNvPicPr>
          <p:nvPr/>
        </p:nvPicPr>
        <p:blipFill>
          <a:blip r:embed="rId2"/>
          <a:srcRect t="51460"/>
          <a:stretch>
            <a:fillRect/>
          </a:stretch>
        </p:blipFill>
        <p:spPr>
          <a:xfrm>
            <a:off x="-110884" y="6536287"/>
            <a:ext cx="24605768" cy="7166078"/>
          </a:xfrm>
          <a:prstGeom prst="rect">
            <a:avLst/>
          </a:prstGeom>
          <a:ln w="12700">
            <a:miter lim="400000"/>
          </a:ln>
        </p:spPr>
      </p:pic>
      <p:sp>
        <p:nvSpPr>
          <p:cNvPr id="139"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140"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Foto - driemaal">
    <p:spTree>
      <p:nvGrpSpPr>
        <p:cNvPr id="1" name=""/>
        <p:cNvGrpSpPr/>
        <p:nvPr/>
      </p:nvGrpSpPr>
      <p:grpSpPr>
        <a:xfrm>
          <a:off x="0" y="0"/>
          <a:ext cx="0" cy="0"/>
          <a:chOff x="0" y="0"/>
          <a:chExt cx="0" cy="0"/>
        </a:xfrm>
      </p:grpSpPr>
      <p:pic>
        <p:nvPicPr>
          <p:cNvPr id="147" name="Omranding Portretten.ai" descr="Omranding Portretten.ai"/>
          <p:cNvPicPr>
            <a:picLocks noChangeAspect="1"/>
          </p:cNvPicPr>
          <p:nvPr/>
        </p:nvPicPr>
        <p:blipFill>
          <a:blip r:embed="rId2"/>
          <a:srcRect t="51460"/>
          <a:stretch>
            <a:fillRect/>
          </a:stretch>
        </p:blipFill>
        <p:spPr>
          <a:xfrm>
            <a:off x="-110884" y="6536287"/>
            <a:ext cx="24605768" cy="7166078"/>
          </a:xfrm>
          <a:prstGeom prst="rect">
            <a:avLst/>
          </a:prstGeom>
          <a:ln w="12700">
            <a:miter lim="400000"/>
          </a:ln>
        </p:spPr>
      </p:pic>
      <p:sp>
        <p:nvSpPr>
          <p:cNvPr id="148"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149"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Foto">
    <p:spTree>
      <p:nvGrpSpPr>
        <p:cNvPr id="1" name=""/>
        <p:cNvGrpSpPr/>
        <p:nvPr/>
      </p:nvGrpSpPr>
      <p:grpSpPr>
        <a:xfrm>
          <a:off x="0" y="0"/>
          <a:ext cx="0" cy="0"/>
          <a:chOff x="0" y="0"/>
          <a:chExt cx="0" cy="0"/>
        </a:xfrm>
      </p:grpSpPr>
      <p:sp>
        <p:nvSpPr>
          <p:cNvPr id="156" name="Dia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Naam dia"/>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Naam dia</a:t>
            </a:r>
          </a:p>
        </p:txBody>
      </p:sp>
      <p:sp>
        <p:nvSpPr>
          <p:cNvPr id="3" name="Hoofdtekst - niveau één…"/>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Dia-opsommingstekst</a:t>
            </a:r>
          </a:p>
          <a:p>
            <a:pPr lvl="1"/>
            <a:endParaRPr/>
          </a:p>
          <a:p>
            <a:pPr lvl="2"/>
            <a:endParaRPr/>
          </a:p>
          <a:p>
            <a:pPr lvl="3"/>
            <a:endParaRPr/>
          </a:p>
          <a:p>
            <a:pPr lvl="4"/>
            <a:endParaRPr/>
          </a:p>
        </p:txBody>
      </p:sp>
      <p:pic>
        <p:nvPicPr>
          <p:cNvPr id="4" name="Omranding Portretten.ai" descr="Omranding Portretten.ai"/>
          <p:cNvPicPr>
            <a:picLocks noChangeAspect="1"/>
          </p:cNvPicPr>
          <p:nvPr/>
        </p:nvPicPr>
        <p:blipFill>
          <a:blip r:embed="rId15"/>
          <a:srcRect t="51460"/>
          <a:stretch>
            <a:fillRect/>
          </a:stretch>
        </p:blipFill>
        <p:spPr>
          <a:xfrm>
            <a:off x="-110884" y="6536287"/>
            <a:ext cx="24605768" cy="7166078"/>
          </a:xfrm>
          <a:prstGeom prst="rect">
            <a:avLst/>
          </a:prstGeom>
          <a:ln w="12700">
            <a:miter lim="400000"/>
          </a:ln>
        </p:spPr>
      </p:pic>
      <p:sp>
        <p:nvSpPr>
          <p:cNvPr id="5"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6" name="Dianumm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 id="2147483660" r:id="rId11"/>
    <p:sldLayoutId id="2147483661" r:id="rId12"/>
    <p:sldLayoutId id="2147483662" r:id="rId13"/>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3.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open.overheid.nl/repository/ronl-c8e88437-6663-4761-8d0e-78c264b24e74/1/pdf/wetsvoorstel-toezicht-gelijke-kansen-bij-werving-en-selectie.pdf"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Conferentie Genderdiversiteit in de top"/>
          <p:cNvSpPr txBox="1">
            <a:spLocks noGrp="1"/>
          </p:cNvSpPr>
          <p:nvPr>
            <p:ph type="body" idx="21"/>
          </p:nvPr>
        </p:nvSpPr>
        <p:spPr>
          <a:xfrm>
            <a:off x="1206499" y="12785216"/>
            <a:ext cx="21971002" cy="63697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sz="2400">
                <a:solidFill>
                  <a:srgbClr val="FFF8FD"/>
                </a:solidFill>
              </a:defRPr>
            </a:lvl1pPr>
          </a:lstStyle>
          <a:p>
            <a:r>
              <a:t>Conferentie Genderdiversiteit in de top</a:t>
            </a:r>
          </a:p>
        </p:txBody>
      </p:sp>
      <p:sp>
        <p:nvSpPr>
          <p:cNvPr id="173" name="Naam presentatie"/>
          <p:cNvSpPr txBox="1">
            <a:spLocks noGrp="1"/>
          </p:cNvSpPr>
          <p:nvPr>
            <p:ph type="ctrTitle"/>
          </p:nvPr>
        </p:nvSpPr>
        <p:spPr>
          <a:xfrm>
            <a:off x="9509761" y="1218466"/>
            <a:ext cx="14874240" cy="4603214"/>
          </a:xfrm>
          <a:prstGeom prst="rect">
            <a:avLst/>
          </a:prstGeom>
        </p:spPr>
        <p:txBody>
          <a:bodyPr>
            <a:normAutofit fontScale="90000"/>
          </a:bodyPr>
          <a:lstStyle/>
          <a:p>
            <a:r>
              <a:rPr lang="nl-NL" dirty="0"/>
              <a:t>Voorkeursbeleid</a:t>
            </a:r>
            <a:br>
              <a:rPr lang="nl-NL" dirty="0"/>
            </a:br>
            <a:r>
              <a:rPr lang="nl-NL" dirty="0"/>
              <a:t>en </a:t>
            </a:r>
            <a:br>
              <a:rPr lang="nl-NL" dirty="0"/>
            </a:br>
            <a:r>
              <a:rPr lang="nl-NL" dirty="0"/>
              <a:t>quota</a:t>
            </a:r>
            <a:br>
              <a:rPr lang="nl-NL" dirty="0"/>
            </a:br>
            <a:r>
              <a:rPr lang="nl-NL" sz="6700" dirty="0"/>
              <a:t>De oplossing voor (gebrek aan) diversiteit?</a:t>
            </a:r>
            <a:endParaRPr sz="6700" dirty="0"/>
          </a:p>
        </p:txBody>
      </p:sp>
      <p:sp>
        <p:nvSpPr>
          <p:cNvPr id="4" name="Tekstvak 3">
            <a:extLst>
              <a:ext uri="{FF2B5EF4-FFF2-40B4-BE49-F238E27FC236}">
                <a16:creationId xmlns:a16="http://schemas.microsoft.com/office/drawing/2014/main" id="{7CAA0038-3A9A-3700-E17D-578B6D7C7337}"/>
              </a:ext>
            </a:extLst>
          </p:cNvPr>
          <p:cNvSpPr txBox="1"/>
          <p:nvPr/>
        </p:nvSpPr>
        <p:spPr>
          <a:xfrm>
            <a:off x="9509761" y="6611780"/>
            <a:ext cx="7227129" cy="20723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nl-NL" sz="3200" b="0" i="0" u="none" strike="noStrike" cap="none" spc="0" normalizeH="0" baseline="0" dirty="0">
                <a:ln>
                  <a:noFill/>
                </a:ln>
                <a:solidFill>
                  <a:schemeClr val="bg2">
                    <a:lumMod val="10000"/>
                  </a:schemeClr>
                </a:solidFill>
                <a:effectLst/>
                <a:uFillTx/>
                <a:latin typeface="+mn-lt"/>
                <a:ea typeface="+mn-ea"/>
                <a:cs typeface="+mn-cs"/>
                <a:sym typeface="Helvetica Neue"/>
              </a:rPr>
              <a:t>College voor de rechten van de Mens</a:t>
            </a:r>
          </a:p>
          <a:p>
            <a:pPr marL="0" marR="0" indent="0" algn="l" defTabSz="2438338" rtl="0" fontAlgn="auto" latinLnBrk="0" hangingPunct="0">
              <a:lnSpc>
                <a:spcPct val="100000"/>
              </a:lnSpc>
              <a:spcBef>
                <a:spcPts val="0"/>
              </a:spcBef>
              <a:spcAft>
                <a:spcPts val="0"/>
              </a:spcAft>
              <a:buClrTx/>
              <a:buSzTx/>
              <a:buFontTx/>
              <a:buNone/>
              <a:tabLst/>
            </a:pPr>
            <a:endParaRPr lang="nl-NL" sz="3200" dirty="0">
              <a:solidFill>
                <a:schemeClr val="bg2">
                  <a:lumMod val="10000"/>
                </a:schemeClr>
              </a:solidFill>
            </a:endParaRPr>
          </a:p>
          <a:p>
            <a:pPr marL="0" marR="0" indent="0" algn="l" defTabSz="2438338" rtl="0" fontAlgn="auto" latinLnBrk="0" hangingPunct="0">
              <a:lnSpc>
                <a:spcPct val="100000"/>
              </a:lnSpc>
              <a:spcBef>
                <a:spcPts val="0"/>
              </a:spcBef>
              <a:spcAft>
                <a:spcPts val="0"/>
              </a:spcAft>
              <a:buClrTx/>
              <a:buSzTx/>
              <a:buFontTx/>
              <a:buNone/>
              <a:tabLst/>
            </a:pPr>
            <a:r>
              <a:rPr kumimoji="0" lang="nl-NL" sz="3200" b="0" i="0" u="none" strike="noStrike" cap="none" spc="0" normalizeH="0" baseline="0" dirty="0">
                <a:ln>
                  <a:noFill/>
                </a:ln>
                <a:solidFill>
                  <a:schemeClr val="bg2">
                    <a:lumMod val="10000"/>
                  </a:schemeClr>
                </a:solidFill>
                <a:effectLst/>
                <a:uFillTx/>
                <a:latin typeface="+mn-lt"/>
                <a:ea typeface="+mn-ea"/>
                <a:cs typeface="+mn-cs"/>
                <a:sym typeface="Helvetica Neue"/>
              </a:rPr>
              <a:t>Krista Janssen</a:t>
            </a:r>
          </a:p>
          <a:p>
            <a:pPr marL="0" marR="0" indent="0" algn="l" defTabSz="2438338" rtl="0" fontAlgn="auto" latinLnBrk="0" hangingPunct="0">
              <a:lnSpc>
                <a:spcPct val="100000"/>
              </a:lnSpc>
              <a:spcBef>
                <a:spcPts val="0"/>
              </a:spcBef>
              <a:spcAft>
                <a:spcPts val="0"/>
              </a:spcAft>
              <a:buClrTx/>
              <a:buSzTx/>
              <a:buFontTx/>
              <a:buNone/>
              <a:tabLst/>
            </a:pPr>
            <a:r>
              <a:rPr lang="nl-NL" sz="3200" dirty="0">
                <a:solidFill>
                  <a:schemeClr val="bg2">
                    <a:lumMod val="10000"/>
                  </a:schemeClr>
                </a:solidFill>
              </a:rPr>
              <a:t>Barbara Bos</a:t>
            </a:r>
            <a:endParaRPr kumimoji="0" lang="nl-NL" sz="3200" b="0" i="0" u="none" strike="noStrike" cap="none" spc="0" normalizeH="0" baseline="0" dirty="0">
              <a:ln>
                <a:noFill/>
              </a:ln>
              <a:solidFill>
                <a:schemeClr val="bg2">
                  <a:lumMod val="10000"/>
                </a:schemeClr>
              </a:solidFill>
              <a:effectLst/>
              <a:uFillTx/>
              <a:latin typeface="+mn-lt"/>
              <a:ea typeface="+mn-ea"/>
              <a:cs typeface="+mn-cs"/>
              <a:sym typeface="Helvetica Neue"/>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7">
            <a:extLst>
              <a:ext uri="{FF2B5EF4-FFF2-40B4-BE49-F238E27FC236}">
                <a16:creationId xmlns:a16="http://schemas.microsoft.com/office/drawing/2014/main" id="{91EF1F66-AFE6-2E08-9735-827E95E6EB17}"/>
              </a:ext>
            </a:extLst>
          </p:cNvPr>
          <p:cNvPicPr>
            <a:picLocks noChangeAspect="1"/>
          </p:cNvPicPr>
          <p:nvPr/>
        </p:nvPicPr>
        <p:blipFill>
          <a:blip r:embed="rId2"/>
          <a:stretch>
            <a:fillRect/>
          </a:stretch>
        </p:blipFill>
        <p:spPr>
          <a:xfrm>
            <a:off x="1036320" y="5320078"/>
            <a:ext cx="8752798" cy="6841442"/>
          </a:xfrm>
          <a:prstGeom prst="rect">
            <a:avLst/>
          </a:prstGeom>
        </p:spPr>
      </p:pic>
      <p:pic>
        <p:nvPicPr>
          <p:cNvPr id="3" name="Afbeelding 2">
            <a:extLst>
              <a:ext uri="{FF2B5EF4-FFF2-40B4-BE49-F238E27FC236}">
                <a16:creationId xmlns:a16="http://schemas.microsoft.com/office/drawing/2014/main" id="{607EBE9B-E5E3-B439-C5B2-F10E8B3B0A57}"/>
              </a:ext>
            </a:extLst>
          </p:cNvPr>
          <p:cNvPicPr>
            <a:picLocks noChangeAspect="1"/>
          </p:cNvPicPr>
          <p:nvPr/>
        </p:nvPicPr>
        <p:blipFill>
          <a:blip r:embed="rId3"/>
          <a:stretch>
            <a:fillRect/>
          </a:stretch>
        </p:blipFill>
        <p:spPr>
          <a:xfrm>
            <a:off x="14133989" y="5320078"/>
            <a:ext cx="8771802" cy="6841442"/>
          </a:xfrm>
          <a:prstGeom prst="rect">
            <a:avLst/>
          </a:prstGeom>
        </p:spPr>
      </p:pic>
      <p:pic>
        <p:nvPicPr>
          <p:cNvPr id="4" name="Afbeelding 3">
            <a:extLst>
              <a:ext uri="{FF2B5EF4-FFF2-40B4-BE49-F238E27FC236}">
                <a16:creationId xmlns:a16="http://schemas.microsoft.com/office/drawing/2014/main" id="{2F729245-511E-979B-51AE-BAE60F97DCA8}"/>
              </a:ext>
            </a:extLst>
          </p:cNvPr>
          <p:cNvPicPr>
            <a:picLocks noChangeAspect="1"/>
          </p:cNvPicPr>
          <p:nvPr/>
        </p:nvPicPr>
        <p:blipFill>
          <a:blip r:embed="rId4"/>
          <a:stretch>
            <a:fillRect/>
          </a:stretch>
        </p:blipFill>
        <p:spPr>
          <a:xfrm>
            <a:off x="6797040" y="996661"/>
            <a:ext cx="9723120" cy="7429461"/>
          </a:xfrm>
          <a:prstGeom prst="rect">
            <a:avLst/>
          </a:prstGeom>
        </p:spPr>
      </p:pic>
    </p:spTree>
    <p:extLst>
      <p:ext uri="{BB962C8B-B14F-4D97-AF65-F5344CB8AC3E}">
        <p14:creationId xmlns:p14="http://schemas.microsoft.com/office/powerpoint/2010/main" val="106756138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CC27BF-6007-5EDD-5823-56129BCBE9B4}"/>
              </a:ext>
            </a:extLst>
          </p:cNvPr>
          <p:cNvSpPr>
            <a:spLocks noGrp="1"/>
          </p:cNvSpPr>
          <p:nvPr>
            <p:ph type="title"/>
          </p:nvPr>
        </p:nvSpPr>
        <p:spPr/>
        <p:txBody>
          <a:bodyPr/>
          <a:lstStyle/>
          <a:p>
            <a:r>
              <a:rPr lang="nl-NL" dirty="0"/>
              <a:t>Maar het probleem zit niet alleen in de top:</a:t>
            </a:r>
          </a:p>
        </p:txBody>
      </p:sp>
      <p:pic>
        <p:nvPicPr>
          <p:cNvPr id="5" name="Afbeelding 4">
            <a:extLst>
              <a:ext uri="{FF2B5EF4-FFF2-40B4-BE49-F238E27FC236}">
                <a16:creationId xmlns:a16="http://schemas.microsoft.com/office/drawing/2014/main" id="{44F46516-E742-D001-997B-94608D9FD8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6660" y="2956560"/>
            <a:ext cx="8935340" cy="7865794"/>
          </a:xfrm>
          <a:prstGeom prst="rect">
            <a:avLst/>
          </a:prstGeom>
        </p:spPr>
      </p:pic>
    </p:spTree>
    <p:extLst>
      <p:ext uri="{BB962C8B-B14F-4D97-AF65-F5344CB8AC3E}">
        <p14:creationId xmlns:p14="http://schemas.microsoft.com/office/powerpoint/2010/main" val="346476959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EF1504-85AF-9491-42C2-9F44D251A7B6}"/>
              </a:ext>
            </a:extLst>
          </p:cNvPr>
          <p:cNvSpPr>
            <a:spLocks noGrp="1"/>
          </p:cNvSpPr>
          <p:nvPr>
            <p:ph type="title"/>
          </p:nvPr>
        </p:nvSpPr>
        <p:spPr>
          <a:xfrm>
            <a:off x="1206500" y="1405403"/>
            <a:ext cx="10010140" cy="1434949"/>
          </a:xfrm>
        </p:spPr>
        <p:txBody>
          <a:bodyPr/>
          <a:lstStyle/>
          <a:p>
            <a:r>
              <a:rPr lang="nl-NL" dirty="0"/>
              <a:t>Programma</a:t>
            </a:r>
          </a:p>
        </p:txBody>
      </p:sp>
      <p:sp>
        <p:nvSpPr>
          <p:cNvPr id="3" name="Tijdelijke aanduiding voor tekst 2">
            <a:extLst>
              <a:ext uri="{FF2B5EF4-FFF2-40B4-BE49-F238E27FC236}">
                <a16:creationId xmlns:a16="http://schemas.microsoft.com/office/drawing/2014/main" id="{3BC57BA7-A295-1359-2357-DAD267727806}"/>
              </a:ext>
            </a:extLst>
          </p:cNvPr>
          <p:cNvSpPr>
            <a:spLocks noGrp="1"/>
          </p:cNvSpPr>
          <p:nvPr>
            <p:ph type="body" sz="quarter" idx="21"/>
          </p:nvPr>
        </p:nvSpPr>
        <p:spPr>
          <a:xfrm>
            <a:off x="1206500" y="2840352"/>
            <a:ext cx="10010140" cy="6090288"/>
          </a:xfrm>
        </p:spPr>
        <p:txBody>
          <a:bodyPr>
            <a:normAutofit/>
          </a:bodyPr>
          <a:lstStyle/>
          <a:p>
            <a:pPr marL="285750" indent="-285750">
              <a:buFont typeface="Arial" panose="020B0604020202020204" pitchFamily="34" charset="0"/>
              <a:buChar char="•"/>
            </a:pPr>
            <a:r>
              <a:rPr lang="nl-NL" dirty="0"/>
              <a:t>Wat is voorkeursbeleid</a:t>
            </a:r>
          </a:p>
          <a:p>
            <a:pPr marL="285750" indent="-285750">
              <a:buFont typeface="Arial" panose="020B0604020202020204" pitchFamily="34" charset="0"/>
              <a:buChar char="•"/>
            </a:pPr>
            <a:r>
              <a:rPr lang="nl-NL" dirty="0"/>
              <a:t>Wat zijn voor- en nadelen</a:t>
            </a:r>
          </a:p>
          <a:p>
            <a:pPr marL="285750" indent="-285750">
              <a:buFont typeface="Arial" panose="020B0604020202020204" pitchFamily="34" charset="0"/>
              <a:buChar char="•"/>
            </a:pPr>
            <a:r>
              <a:rPr lang="nl-NL" dirty="0"/>
              <a:t>Wat zijn alternatieven</a:t>
            </a:r>
          </a:p>
          <a:p>
            <a:pPr marL="285750" indent="-285750">
              <a:buFont typeface="Arial" panose="020B0604020202020204" pitchFamily="34" charset="0"/>
              <a:buChar char="•"/>
            </a:pPr>
            <a:r>
              <a:rPr lang="nl-NL" dirty="0"/>
              <a:t>Objectieve werving en selectie</a:t>
            </a:r>
          </a:p>
          <a:p>
            <a:endParaRPr lang="nl-NL" dirty="0"/>
          </a:p>
        </p:txBody>
      </p:sp>
      <p:pic>
        <p:nvPicPr>
          <p:cNvPr id="4" name="Afbeelding 3">
            <a:extLst>
              <a:ext uri="{FF2B5EF4-FFF2-40B4-BE49-F238E27FC236}">
                <a16:creationId xmlns:a16="http://schemas.microsoft.com/office/drawing/2014/main" id="{CB884850-8042-52A8-94E4-1237A351ACDB}"/>
              </a:ext>
            </a:extLst>
          </p:cNvPr>
          <p:cNvPicPr>
            <a:picLocks noChangeAspect="1"/>
          </p:cNvPicPr>
          <p:nvPr/>
        </p:nvPicPr>
        <p:blipFill>
          <a:blip r:embed="rId2"/>
          <a:stretch>
            <a:fillRect/>
          </a:stretch>
        </p:blipFill>
        <p:spPr>
          <a:xfrm>
            <a:off x="11795760" y="1688070"/>
            <a:ext cx="10550841" cy="7913130"/>
          </a:xfrm>
          <a:prstGeom prst="rect">
            <a:avLst/>
          </a:prstGeom>
        </p:spPr>
      </p:pic>
    </p:spTree>
    <p:extLst>
      <p:ext uri="{BB962C8B-B14F-4D97-AF65-F5344CB8AC3E}">
        <p14:creationId xmlns:p14="http://schemas.microsoft.com/office/powerpoint/2010/main" val="222377599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E84B4D23-DDA2-2E6A-3507-CAA342044C0D}"/>
              </a:ext>
            </a:extLst>
          </p:cNvPr>
          <p:cNvSpPr>
            <a:spLocks noGrp="1"/>
          </p:cNvSpPr>
          <p:nvPr>
            <p:ph type="body" sz="half" idx="1"/>
          </p:nvPr>
        </p:nvSpPr>
        <p:spPr/>
        <p:txBody>
          <a:bodyPr/>
          <a:lstStyle/>
          <a:p>
            <a:r>
              <a:rPr lang="nl-NL" dirty="0"/>
              <a:t>Voorkeursbeleid</a:t>
            </a:r>
          </a:p>
        </p:txBody>
      </p:sp>
    </p:spTree>
    <p:extLst>
      <p:ext uri="{BB962C8B-B14F-4D97-AF65-F5344CB8AC3E}">
        <p14:creationId xmlns:p14="http://schemas.microsoft.com/office/powerpoint/2010/main" val="92085123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537F57BA-A60F-3F75-F057-9F1BDC286BE7}"/>
              </a:ext>
            </a:extLst>
          </p:cNvPr>
          <p:cNvSpPr>
            <a:spLocks noGrp="1"/>
          </p:cNvSpPr>
          <p:nvPr>
            <p:ph type="body" sz="half" idx="1"/>
          </p:nvPr>
        </p:nvSpPr>
        <p:spPr>
          <a:xfrm>
            <a:off x="1206500" y="4663440"/>
            <a:ext cx="21971000" cy="7667397"/>
          </a:xfrm>
        </p:spPr>
        <p:txBody>
          <a:bodyPr>
            <a:normAutofit/>
          </a:bodyPr>
          <a:lstStyle/>
          <a:p>
            <a:pPr marL="0" indent="0" algn="l" eaLnBrk="1" hangingPunct="1">
              <a:buNone/>
            </a:pPr>
            <a:r>
              <a:rPr lang="nl-NL" altLang="nl-NL" sz="4800" dirty="0">
                <a:latin typeface="+mn-ea"/>
                <a:ea typeface="+mn-ea"/>
                <a:cs typeface="+mn-cs"/>
              </a:rPr>
              <a:t>Een persoon op ongelijke (nadeliger) wijze behandelen dan een ander in een vergelijkbare situatie met rechtstreekse verwijzing naar een persoonskenmerk uit de gelijkebehandelingswetgeving</a:t>
            </a:r>
          </a:p>
          <a:p>
            <a:pPr algn="l" eaLnBrk="1" hangingPunct="1"/>
            <a:endParaRPr lang="nl-NL" altLang="nl-NL" sz="4800" dirty="0">
              <a:latin typeface="+mn-ea"/>
              <a:ea typeface="+mn-ea"/>
              <a:cs typeface="+mn-cs"/>
            </a:endParaRPr>
          </a:p>
          <a:p>
            <a:pPr marL="0" indent="0" algn="l" eaLnBrk="1" hangingPunct="1">
              <a:buNone/>
            </a:pPr>
            <a:r>
              <a:rPr lang="nl-NL" altLang="nl-NL" sz="4800" dirty="0">
                <a:latin typeface="+mn-ea"/>
                <a:ea typeface="+mn-ea"/>
                <a:cs typeface="+mn-cs"/>
              </a:rPr>
              <a:t>Direct onderscheid is verboden, tenzij de wet een uitzondering maakt (bijvoorbeeld bij voorkeursbehandeling)</a:t>
            </a:r>
          </a:p>
          <a:p>
            <a:pPr algn="l" eaLnBrk="1" hangingPunct="1"/>
            <a:endParaRPr lang="nl-NL" altLang="nl-NL" sz="4800" dirty="0">
              <a:latin typeface="+mn-ea"/>
              <a:ea typeface="+mn-ea"/>
              <a:cs typeface="+mn-cs"/>
            </a:endParaRPr>
          </a:p>
          <a:p>
            <a:pPr marL="0" indent="0" algn="l" eaLnBrk="1" hangingPunct="1">
              <a:buNone/>
            </a:pPr>
            <a:r>
              <a:rPr lang="nl-NL" altLang="nl-NL" sz="4800" dirty="0">
                <a:latin typeface="+mn-ea"/>
                <a:ea typeface="+mn-ea"/>
                <a:cs typeface="+mn-cs"/>
              </a:rPr>
              <a:t>Het verbod op direct onderscheid geldt voor vrijwel alle discriminatiegronden</a:t>
            </a:r>
          </a:p>
          <a:p>
            <a:pPr marL="0" indent="0" algn="l" eaLnBrk="1" hangingPunct="1">
              <a:buNone/>
            </a:pPr>
            <a:r>
              <a:rPr lang="nl-NL" altLang="nl-NL" sz="4800" dirty="0">
                <a:latin typeface="+mn-ea"/>
                <a:ea typeface="+mn-ea"/>
                <a:cs typeface="+mn-cs"/>
              </a:rPr>
              <a:t>Uitzonderingen: leeftijd, arbeidsduur, vast/tijdelijk contract</a:t>
            </a:r>
          </a:p>
          <a:p>
            <a:endParaRPr lang="nl-NL" dirty="0"/>
          </a:p>
        </p:txBody>
      </p:sp>
      <p:sp>
        <p:nvSpPr>
          <p:cNvPr id="3" name="Tekstvak 2">
            <a:extLst>
              <a:ext uri="{FF2B5EF4-FFF2-40B4-BE49-F238E27FC236}">
                <a16:creationId xmlns:a16="http://schemas.microsoft.com/office/drawing/2014/main" id="{089B2F50-F58C-9018-56F1-DEE11BCFF379}"/>
              </a:ext>
            </a:extLst>
          </p:cNvPr>
          <p:cNvSpPr txBox="1"/>
          <p:nvPr/>
        </p:nvSpPr>
        <p:spPr>
          <a:xfrm>
            <a:off x="1206500" y="3822184"/>
            <a:ext cx="5868594"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nl-NL" sz="4800" b="1" i="0" u="none" strike="noStrike" cap="none" spc="0" normalizeH="0" baseline="0" dirty="0">
                <a:ln>
                  <a:noFill/>
                </a:ln>
                <a:solidFill>
                  <a:schemeClr val="tx1">
                    <a:lumMod val="50000"/>
                  </a:schemeClr>
                </a:solidFill>
                <a:effectLst/>
                <a:uFillTx/>
                <a:latin typeface="+mn-lt"/>
                <a:ea typeface="+mn-ea"/>
                <a:cs typeface="+mn-cs"/>
                <a:sym typeface="Helvetica Neue"/>
              </a:rPr>
              <a:t>Direct onderscheid:</a:t>
            </a:r>
          </a:p>
        </p:txBody>
      </p:sp>
    </p:spTree>
    <p:extLst>
      <p:ext uri="{BB962C8B-B14F-4D97-AF65-F5344CB8AC3E}">
        <p14:creationId xmlns:p14="http://schemas.microsoft.com/office/powerpoint/2010/main" val="302937151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6BCF9F-040F-0A75-CB0A-BCC23E88732E}"/>
              </a:ext>
            </a:extLst>
          </p:cNvPr>
          <p:cNvSpPr>
            <a:spLocks noGrp="1"/>
          </p:cNvSpPr>
          <p:nvPr>
            <p:ph type="title"/>
          </p:nvPr>
        </p:nvSpPr>
        <p:spPr/>
        <p:txBody>
          <a:bodyPr>
            <a:normAutofit fontScale="90000"/>
          </a:bodyPr>
          <a:lstStyle/>
          <a:p>
            <a:r>
              <a:rPr lang="nl-NL" dirty="0"/>
              <a:t>Voorkeursbehandeling: </a:t>
            </a:r>
            <a:br>
              <a:rPr lang="nl-NL" dirty="0"/>
            </a:br>
            <a:r>
              <a:rPr lang="nl-NL" dirty="0"/>
              <a:t>strikte wettelijke voorwaarden</a:t>
            </a:r>
          </a:p>
        </p:txBody>
      </p:sp>
      <p:sp>
        <p:nvSpPr>
          <p:cNvPr id="4" name="Tijdelijke aanduiding voor tekst 3">
            <a:extLst>
              <a:ext uri="{FF2B5EF4-FFF2-40B4-BE49-F238E27FC236}">
                <a16:creationId xmlns:a16="http://schemas.microsoft.com/office/drawing/2014/main" id="{BD7BDBEB-130B-C7A2-81F4-E7095EAB76E5}"/>
              </a:ext>
            </a:extLst>
          </p:cNvPr>
          <p:cNvSpPr>
            <a:spLocks noGrp="1"/>
          </p:cNvSpPr>
          <p:nvPr>
            <p:ph type="body" idx="1"/>
          </p:nvPr>
        </p:nvSpPr>
        <p:spPr>
          <a:xfrm>
            <a:off x="1206500" y="3078480"/>
            <a:ext cx="21971000" cy="9558020"/>
          </a:xfrm>
        </p:spPr>
        <p:txBody>
          <a:bodyPr/>
          <a:lstStyle/>
          <a:p>
            <a:pPr eaLnBrk="1" hangingPunct="1"/>
            <a:endParaRPr lang="nl-NL" altLang="nl-NL" dirty="0"/>
          </a:p>
          <a:p>
            <a:pPr eaLnBrk="1" hangingPunct="1"/>
            <a:r>
              <a:rPr lang="nl-NL" altLang="nl-NL" dirty="0"/>
              <a:t>Uitsluitend toegestaan voor achterstandsgroepen: vrouwen, (bepaalde) etnische groepen, mensen met een beperking en chronisch zieken</a:t>
            </a:r>
            <a:endParaRPr lang="nl-NL" altLang="nl-NL" sz="3200" i="1" dirty="0">
              <a:solidFill>
                <a:schemeClr val="accent1"/>
              </a:solidFill>
            </a:endParaRPr>
          </a:p>
          <a:p>
            <a:pPr eaLnBrk="1" hangingPunct="1"/>
            <a:r>
              <a:rPr lang="nl-NL" altLang="nl-NL" dirty="0"/>
              <a:t>Voor leeftijdsgroepen (jongeren en ouderen) kan voorkeursbehandeling toegestaan zijn als onderdeel van ‘doelgroepenbeleid’. Dit moet wel formeel bij wet zijn toegestaan</a:t>
            </a:r>
            <a:endParaRPr lang="nl-NL" altLang="nl-NL" sz="3200" dirty="0"/>
          </a:p>
          <a:p>
            <a:pPr eaLnBrk="1" hangingPunct="1"/>
            <a:r>
              <a:rPr lang="nl-NL" altLang="nl-NL" dirty="0"/>
              <a:t>Voorkeursbehandeling is per definitie een </a:t>
            </a:r>
            <a:r>
              <a:rPr lang="nl-NL" altLang="nl-NL" i="1" dirty="0"/>
              <a:t>tijdelijke maatregel</a:t>
            </a:r>
            <a:r>
              <a:rPr lang="nl-NL" altLang="nl-NL" dirty="0"/>
              <a:t>. Zodra de achterstand is verminderd dan wel opgeheven, moet deze worden beëindigd</a:t>
            </a:r>
          </a:p>
          <a:p>
            <a:endParaRPr lang="nl-NL" dirty="0"/>
          </a:p>
        </p:txBody>
      </p:sp>
    </p:spTree>
    <p:extLst>
      <p:ext uri="{BB962C8B-B14F-4D97-AF65-F5344CB8AC3E}">
        <p14:creationId xmlns:p14="http://schemas.microsoft.com/office/powerpoint/2010/main" val="356615844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 name="Tekengebied 32.png" descr="Tekengebied 32.png"/>
          <p:cNvPicPr>
            <a:picLocks noGrp="1" noChangeAspect="1"/>
          </p:cNvPicPr>
          <p:nvPr>
            <p:ph type="pic" idx="21"/>
          </p:nvPr>
        </p:nvPicPr>
        <p:blipFill>
          <a:blip r:embed="rId2"/>
          <a:srcRect l="35812" r="9216" b="2026"/>
          <a:stretch>
            <a:fillRect/>
          </a:stretch>
        </p:blipFill>
        <p:spPr>
          <a:xfrm>
            <a:off x="14110578" y="85200"/>
            <a:ext cx="10060062" cy="10085423"/>
          </a:xfrm>
          <a:prstGeom prst="rect">
            <a:avLst/>
          </a:prstGeom>
        </p:spPr>
      </p:pic>
      <p:sp>
        <p:nvSpPr>
          <p:cNvPr id="181" name="Naam dia"/>
          <p:cNvSpPr txBox="1">
            <a:spLocks noGrp="1"/>
          </p:cNvSpPr>
          <p:nvPr>
            <p:ph type="title"/>
          </p:nvPr>
        </p:nvSpPr>
        <p:spPr>
          <a:xfrm>
            <a:off x="1206500" y="-1523097"/>
            <a:ext cx="15679420" cy="5882273"/>
          </a:xfrm>
          <a:prstGeom prst="rect">
            <a:avLst/>
          </a:prstGeom>
        </p:spPr>
        <p:txBody>
          <a:bodyPr/>
          <a:lstStyle/>
          <a:p>
            <a:r>
              <a:rPr lang="nl-NL" dirty="0"/>
              <a:t>Voorkeursbeleid: </a:t>
            </a:r>
            <a:br>
              <a:rPr lang="nl-NL" dirty="0"/>
            </a:br>
            <a:r>
              <a:rPr lang="nl-NL" dirty="0"/>
              <a:t>strikte wettelijke toetsingscriteria</a:t>
            </a:r>
            <a:endParaRPr dirty="0"/>
          </a:p>
        </p:txBody>
      </p:sp>
      <p:sp>
        <p:nvSpPr>
          <p:cNvPr id="182" name="Ondertitel dia"/>
          <p:cNvSpPr txBox="1">
            <a:spLocks noGrp="1"/>
          </p:cNvSpPr>
          <p:nvPr>
            <p:ph type="body" sz="quarter" idx="1"/>
          </p:nvPr>
        </p:nvSpPr>
        <p:spPr>
          <a:xfrm>
            <a:off x="1399979" y="5347768"/>
            <a:ext cx="9779000" cy="5385425"/>
          </a:xfrm>
          <a:prstGeom prst="rect">
            <a:avLst/>
          </a:prstGeom>
        </p:spPr>
        <p:txBody>
          <a:bodyPr/>
          <a:lstStyle/>
          <a:p>
            <a:pPr marL="360000" lvl="1" indent="0" eaLnBrk="1" hangingPunct="1">
              <a:lnSpc>
                <a:spcPct val="80000"/>
              </a:lnSpc>
              <a:buNone/>
            </a:pPr>
            <a:r>
              <a:rPr lang="nl-NL" altLang="nl-NL" dirty="0"/>
              <a:t>Achterstandsvereiste</a:t>
            </a:r>
          </a:p>
          <a:p>
            <a:pPr marL="360000" lvl="1" indent="0" eaLnBrk="1" hangingPunct="1">
              <a:lnSpc>
                <a:spcPct val="80000"/>
              </a:lnSpc>
              <a:buNone/>
            </a:pPr>
            <a:endParaRPr lang="nl-NL" altLang="nl-NL" sz="4000" dirty="0"/>
          </a:p>
          <a:p>
            <a:pPr marL="360000" lvl="1" indent="0" eaLnBrk="1" hangingPunct="1">
              <a:lnSpc>
                <a:spcPct val="80000"/>
              </a:lnSpc>
              <a:buNone/>
            </a:pPr>
            <a:r>
              <a:rPr lang="nl-NL" altLang="nl-NL" dirty="0"/>
              <a:t>Zorgvuldigheidsvereiste</a:t>
            </a:r>
          </a:p>
          <a:p>
            <a:pPr lvl="1" eaLnBrk="1" hangingPunct="1">
              <a:lnSpc>
                <a:spcPct val="80000"/>
              </a:lnSpc>
              <a:buFont typeface="Wingdings" panose="05000000000000000000" pitchFamily="2" charset="2"/>
              <a:buNone/>
            </a:pPr>
            <a:endParaRPr lang="nl-NL" altLang="nl-NL" sz="4000" dirty="0"/>
          </a:p>
          <a:p>
            <a:pPr marL="360000" lvl="1" indent="0" eaLnBrk="1" hangingPunct="1">
              <a:lnSpc>
                <a:spcPct val="80000"/>
              </a:lnSpc>
              <a:buNone/>
            </a:pPr>
            <a:r>
              <a:rPr lang="nl-NL" altLang="nl-NL" dirty="0"/>
              <a:t>Evenredigheidsvereiste/proportionaliteitsvereiste</a:t>
            </a:r>
          </a:p>
          <a:p>
            <a:pPr marL="360000" lvl="1" indent="0" eaLnBrk="1" hangingPunct="1">
              <a:lnSpc>
                <a:spcPct val="80000"/>
              </a:lnSpc>
              <a:buNone/>
            </a:pPr>
            <a:endParaRPr lang="nl-NL" altLang="nl-NL" sz="4000" dirty="0"/>
          </a:p>
          <a:p>
            <a:pPr marL="360000" lvl="1" indent="0" eaLnBrk="1" hangingPunct="1">
              <a:lnSpc>
                <a:spcPct val="80000"/>
              </a:lnSpc>
              <a:buNone/>
            </a:pPr>
            <a:r>
              <a:rPr lang="nl-NL" altLang="nl-NL" dirty="0"/>
              <a:t>Kenbaarheidsvereiste</a:t>
            </a:r>
          </a:p>
          <a:p>
            <a:endParaRPr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27493D3-EC03-148A-37E6-712631B18EA8}"/>
              </a:ext>
            </a:extLst>
          </p:cNvPr>
          <p:cNvSpPr>
            <a:spLocks noGrp="1"/>
          </p:cNvSpPr>
          <p:nvPr>
            <p:ph type="body" sz="quarter" idx="21"/>
          </p:nvPr>
        </p:nvSpPr>
        <p:spPr/>
        <p:txBody>
          <a:bodyPr>
            <a:normAutofit lnSpcReduction="10000"/>
          </a:bodyPr>
          <a:lstStyle/>
          <a:p>
            <a:endParaRPr lang="nl-NL"/>
          </a:p>
        </p:txBody>
      </p:sp>
      <p:sp>
        <p:nvSpPr>
          <p:cNvPr id="3" name="Tijdelijke aanduiding voor tekst 2">
            <a:extLst>
              <a:ext uri="{FF2B5EF4-FFF2-40B4-BE49-F238E27FC236}">
                <a16:creationId xmlns:a16="http://schemas.microsoft.com/office/drawing/2014/main" id="{720619C8-8B22-0D3E-97DD-C14C76468FCF}"/>
              </a:ext>
            </a:extLst>
          </p:cNvPr>
          <p:cNvSpPr>
            <a:spLocks noGrp="1"/>
          </p:cNvSpPr>
          <p:nvPr>
            <p:ph type="body" sz="half" idx="1"/>
          </p:nvPr>
        </p:nvSpPr>
        <p:spPr>
          <a:xfrm>
            <a:off x="1753923" y="1249680"/>
            <a:ext cx="20876154" cy="8399297"/>
          </a:xfrm>
        </p:spPr>
        <p:txBody>
          <a:bodyPr>
            <a:normAutofit fontScale="25000" lnSpcReduction="20000"/>
          </a:bodyPr>
          <a:lstStyle/>
          <a:p>
            <a:pPr marL="0" indent="0" algn="l">
              <a:lnSpc>
                <a:spcPct val="170000"/>
              </a:lnSpc>
              <a:buNone/>
            </a:pPr>
            <a:r>
              <a:rPr lang="nl-NL" sz="16000" b="0" i="0" u="none" strike="noStrike" dirty="0">
                <a:solidFill>
                  <a:srgbClr val="000000"/>
                </a:solidFill>
                <a:effectLst/>
              </a:rPr>
              <a:t>TU/Eindhoven kampt met een ondervertegenwoordiging van vrouwelijke wetenschappers. Om hun aandeel te verhogen voert TU/E het </a:t>
            </a:r>
            <a:r>
              <a:rPr lang="nl-NL" sz="16000" b="0" i="0" u="none" strike="noStrike" dirty="0" err="1">
                <a:solidFill>
                  <a:srgbClr val="000000"/>
                </a:solidFill>
                <a:effectLst/>
              </a:rPr>
              <a:t>Irène</a:t>
            </a:r>
            <a:r>
              <a:rPr lang="nl-NL" sz="16000" b="0" i="0" u="none" strike="noStrike" dirty="0">
                <a:solidFill>
                  <a:srgbClr val="000000"/>
                </a:solidFill>
                <a:effectLst/>
              </a:rPr>
              <a:t> Curie Fellowship-programma (ICF-programma) in. Daarmee stelt TU/E alle wetenschappelijke vacatures, voor een bepaalde periode, uitsluitend open voor vrouwelijke kandidaten. Het programma duurt in totaal vijf jaar en heeft betrekking op naar schatting 150 vacatures. </a:t>
            </a:r>
          </a:p>
          <a:p>
            <a:pPr marL="0" indent="0" algn="l">
              <a:lnSpc>
                <a:spcPct val="170000"/>
              </a:lnSpc>
              <a:buNone/>
            </a:pPr>
            <a:endParaRPr lang="nl-NL" sz="16000" b="0" i="0" u="none" strike="noStrike" dirty="0">
              <a:solidFill>
                <a:srgbClr val="000000"/>
              </a:solidFill>
              <a:effectLst/>
            </a:endParaRPr>
          </a:p>
          <a:p>
            <a:pPr marL="0" indent="0" algn="l">
              <a:lnSpc>
                <a:spcPct val="170000"/>
              </a:lnSpc>
              <a:buNone/>
            </a:pPr>
            <a:r>
              <a:rPr lang="nl-NL" sz="16000" b="0" i="0" u="none" strike="noStrike" dirty="0">
                <a:solidFill>
                  <a:srgbClr val="000000"/>
                </a:solidFill>
                <a:effectLst/>
              </a:rPr>
              <a:t>Stichting Radar, die ruim vijftig klachten/meldingen over het ICF-programma heeft ontvangen, vraagt het College om een oordeel. TU/E stelt dat ICF-programma een voorkeursmaatregel is conform de eisen van de wetgeving gelijke behandeling.</a:t>
            </a:r>
          </a:p>
          <a:p>
            <a:endParaRPr lang="nl-NL" dirty="0"/>
          </a:p>
        </p:txBody>
      </p:sp>
    </p:spTree>
    <p:extLst>
      <p:ext uri="{BB962C8B-B14F-4D97-AF65-F5344CB8AC3E}">
        <p14:creationId xmlns:p14="http://schemas.microsoft.com/office/powerpoint/2010/main" val="8917885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9D39E18-4260-9958-835A-4705838B3105}"/>
              </a:ext>
            </a:extLst>
          </p:cNvPr>
          <p:cNvSpPr>
            <a:spLocks noGrp="1"/>
          </p:cNvSpPr>
          <p:nvPr>
            <p:ph type="body" sz="quarter" idx="21"/>
          </p:nvPr>
        </p:nvSpPr>
        <p:spPr/>
        <p:txBody>
          <a:bodyPr>
            <a:normAutofit lnSpcReduction="10000"/>
          </a:bodyPr>
          <a:lstStyle/>
          <a:p>
            <a:endParaRPr lang="nl-NL"/>
          </a:p>
        </p:txBody>
      </p:sp>
      <p:sp>
        <p:nvSpPr>
          <p:cNvPr id="3" name="Tijdelijke aanduiding voor tekst 2">
            <a:extLst>
              <a:ext uri="{FF2B5EF4-FFF2-40B4-BE49-F238E27FC236}">
                <a16:creationId xmlns:a16="http://schemas.microsoft.com/office/drawing/2014/main" id="{7FB07FB7-CBC0-8972-F902-1CC9E9DB3DA8}"/>
              </a:ext>
            </a:extLst>
          </p:cNvPr>
          <p:cNvSpPr>
            <a:spLocks noGrp="1"/>
          </p:cNvSpPr>
          <p:nvPr>
            <p:ph type="body" sz="half" idx="1"/>
          </p:nvPr>
        </p:nvSpPr>
        <p:spPr>
          <a:xfrm>
            <a:off x="1753923" y="1310640"/>
            <a:ext cx="20876154" cy="7465500"/>
          </a:xfrm>
        </p:spPr>
        <p:txBody>
          <a:bodyPr>
            <a:normAutofit fontScale="47500" lnSpcReduction="20000"/>
          </a:bodyPr>
          <a:lstStyle/>
          <a:p>
            <a:pPr lvl="1">
              <a:lnSpc>
                <a:spcPct val="170000"/>
              </a:lnSpc>
            </a:pPr>
            <a:r>
              <a:rPr lang="nl-NL" dirty="0"/>
              <a:t>Een bemiddelingsbureau dat werkzaam is op het gebied van commercieel en sociaal vastgoed ontvangt van een woningcorporatie de opdracht om twee Commissarissen te werven voor vrijkomende zetels binnen de Raad van Commissarissen. Een man die had gereageerd, ontvangt eerst een mail dat de voorkeur gegeven wordt aan een kandidaat die bijdraagt aan meer diversiteit en later nog een mail dat de voorkeur uitgaat naar een vrouwelijke kandidaat.</a:t>
            </a:r>
          </a:p>
          <a:p>
            <a:pPr lvl="1">
              <a:lnSpc>
                <a:spcPct val="170000"/>
              </a:lnSpc>
            </a:pPr>
            <a:br>
              <a:rPr lang="nl-NL" dirty="0"/>
            </a:br>
            <a:r>
              <a:rPr lang="nl-NL" dirty="0"/>
              <a:t>De man klaagt over discriminatie op grond van geslacht.</a:t>
            </a:r>
          </a:p>
          <a:p>
            <a:endParaRPr lang="nl-NL" dirty="0"/>
          </a:p>
        </p:txBody>
      </p:sp>
    </p:spTree>
    <p:extLst>
      <p:ext uri="{BB962C8B-B14F-4D97-AF65-F5344CB8AC3E}">
        <p14:creationId xmlns:p14="http://schemas.microsoft.com/office/powerpoint/2010/main" val="350082527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5299B92F-8C06-8723-0281-ADB4A6B7E911}"/>
              </a:ext>
            </a:extLst>
          </p:cNvPr>
          <p:cNvSpPr>
            <a:spLocks noGrp="1"/>
          </p:cNvSpPr>
          <p:nvPr>
            <p:ph type="body" idx="1"/>
          </p:nvPr>
        </p:nvSpPr>
        <p:spPr>
          <a:xfrm>
            <a:off x="832427" y="3486618"/>
            <a:ext cx="21971000" cy="7241584"/>
          </a:xfrm>
        </p:spPr>
        <p:txBody>
          <a:bodyPr>
            <a:normAutofit fontScale="70000" lnSpcReduction="20000"/>
          </a:bodyPr>
          <a:lstStyle/>
          <a:p>
            <a:pPr>
              <a:lnSpc>
                <a:spcPct val="200000"/>
              </a:lnSpc>
            </a:pPr>
            <a:endParaRPr lang="nl-NL" sz="8600" dirty="0"/>
          </a:p>
          <a:p>
            <a:pPr>
              <a:lnSpc>
                <a:spcPct val="200000"/>
              </a:lnSpc>
            </a:pPr>
            <a:r>
              <a:rPr lang="nl-NL" sz="8600" dirty="0"/>
              <a:t>Wat zijn de voordelen van voorkeursbeleid?</a:t>
            </a:r>
          </a:p>
          <a:p>
            <a:pPr>
              <a:lnSpc>
                <a:spcPct val="200000"/>
              </a:lnSpc>
            </a:pPr>
            <a:r>
              <a:rPr lang="nl-NL" sz="8600" dirty="0"/>
              <a:t>Wat zijn de nadelen van voorkeursbeleid?</a:t>
            </a:r>
          </a:p>
          <a:p>
            <a:pPr>
              <a:lnSpc>
                <a:spcPct val="200000"/>
              </a:lnSpc>
            </a:pPr>
            <a:r>
              <a:rPr lang="nl-NL" sz="8600" dirty="0"/>
              <a:t>Wat zijn alternatieven?</a:t>
            </a:r>
          </a:p>
          <a:p>
            <a:endParaRPr lang="nl-NL" dirty="0"/>
          </a:p>
        </p:txBody>
      </p:sp>
    </p:spTree>
    <p:extLst>
      <p:ext uri="{BB962C8B-B14F-4D97-AF65-F5344CB8AC3E}">
        <p14:creationId xmlns:p14="http://schemas.microsoft.com/office/powerpoint/2010/main" val="260885059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4C258E3A-B473-A357-00E8-B107A8994169}"/>
              </a:ext>
            </a:extLst>
          </p:cNvPr>
          <p:cNvSpPr txBox="1"/>
          <p:nvPr/>
        </p:nvSpPr>
        <p:spPr>
          <a:xfrm>
            <a:off x="3718526" y="5465367"/>
            <a:ext cx="16946947"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nl-NL" sz="4800" b="1" i="0" u="none" strike="noStrike" cap="none" spc="0" normalizeH="0" baseline="0" dirty="0">
                <a:ln>
                  <a:noFill/>
                </a:ln>
                <a:solidFill>
                  <a:srgbClr val="5E5E5E"/>
                </a:solidFill>
                <a:effectLst/>
                <a:uFillTx/>
                <a:latin typeface="+mn-lt"/>
                <a:ea typeface="+mn-ea"/>
                <a:cs typeface="+mn-cs"/>
                <a:sym typeface="Helvetica Neue"/>
              </a:rPr>
              <a:t>Als we door toepassing van voorkeursbeleid en quota</a:t>
            </a:r>
          </a:p>
          <a:p>
            <a:pPr marL="0" marR="0" indent="0" algn="ctr" defTabSz="2438338" rtl="0" fontAlgn="auto" latinLnBrk="0" hangingPunct="0">
              <a:lnSpc>
                <a:spcPct val="100000"/>
              </a:lnSpc>
              <a:spcBef>
                <a:spcPts val="0"/>
              </a:spcBef>
              <a:spcAft>
                <a:spcPts val="0"/>
              </a:spcAft>
              <a:buClrTx/>
              <a:buSzTx/>
              <a:buFontTx/>
              <a:buNone/>
              <a:tabLst/>
            </a:pPr>
            <a:r>
              <a:rPr kumimoji="0" lang="nl-NL" sz="4800" b="1" i="0" u="none" strike="noStrike" cap="none" spc="0" normalizeH="0" baseline="0" dirty="0">
                <a:ln>
                  <a:noFill/>
                </a:ln>
                <a:solidFill>
                  <a:srgbClr val="5E5E5E"/>
                </a:solidFill>
                <a:effectLst/>
                <a:uFillTx/>
                <a:latin typeface="+mn-lt"/>
                <a:ea typeface="+mn-ea"/>
                <a:cs typeface="+mn-cs"/>
                <a:sym typeface="Helvetica Neue"/>
              </a:rPr>
              <a:t> voldoende vrouwen aan de top hebben, dan zijn we klaar</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55D4B7-4560-73CE-AD71-D6EDD0AF5659}"/>
              </a:ext>
            </a:extLst>
          </p:cNvPr>
          <p:cNvSpPr>
            <a:spLocks noGrp="1"/>
          </p:cNvSpPr>
          <p:nvPr>
            <p:ph type="title"/>
          </p:nvPr>
        </p:nvSpPr>
        <p:spPr/>
        <p:txBody>
          <a:bodyPr>
            <a:normAutofit fontScale="90000"/>
          </a:bodyPr>
          <a:lstStyle/>
          <a:p>
            <a:r>
              <a:rPr lang="nl-NL" dirty="0"/>
              <a:t>Wetsvoorstel toezicht gelijke kansen bij de werving en selectie</a:t>
            </a:r>
          </a:p>
        </p:txBody>
      </p:sp>
      <p:sp>
        <p:nvSpPr>
          <p:cNvPr id="3" name="Tijdelijke aanduiding voor tekst 2">
            <a:extLst>
              <a:ext uri="{FF2B5EF4-FFF2-40B4-BE49-F238E27FC236}">
                <a16:creationId xmlns:a16="http://schemas.microsoft.com/office/drawing/2014/main" id="{FCEF7FA9-CA07-5AF2-32F5-5FACE8D423A5}"/>
              </a:ext>
            </a:extLst>
          </p:cNvPr>
          <p:cNvSpPr>
            <a:spLocks noGrp="1"/>
          </p:cNvSpPr>
          <p:nvPr>
            <p:ph type="body" sz="quarter" idx="21"/>
          </p:nvPr>
        </p:nvSpPr>
        <p:spPr/>
        <p:txBody>
          <a:bodyPr/>
          <a:lstStyle/>
          <a:p>
            <a:endParaRPr lang="nl-NL"/>
          </a:p>
        </p:txBody>
      </p:sp>
      <p:sp>
        <p:nvSpPr>
          <p:cNvPr id="4" name="Tijdelijke aanduiding voor tekst 3">
            <a:extLst>
              <a:ext uri="{FF2B5EF4-FFF2-40B4-BE49-F238E27FC236}">
                <a16:creationId xmlns:a16="http://schemas.microsoft.com/office/drawing/2014/main" id="{DDA24646-66EA-D1DB-AB48-BE82F571AA6F}"/>
              </a:ext>
            </a:extLst>
          </p:cNvPr>
          <p:cNvSpPr>
            <a:spLocks noGrp="1"/>
          </p:cNvSpPr>
          <p:nvPr>
            <p:ph type="body" idx="1"/>
          </p:nvPr>
        </p:nvSpPr>
        <p:spPr/>
        <p:txBody>
          <a:bodyPr/>
          <a:lstStyle/>
          <a:p>
            <a:pPr marL="0" indent="0">
              <a:buNone/>
            </a:pPr>
            <a:r>
              <a:rPr lang="nl-NL" b="1" dirty="0">
                <a:hlinkClick r:id="rId2"/>
              </a:rPr>
              <a:t>Artikel 2a Werkwijze werving en selectie </a:t>
            </a:r>
            <a:endParaRPr lang="nl-NL" dirty="0"/>
          </a:p>
          <a:p>
            <a:pPr marL="0" indent="0">
              <a:buNone/>
            </a:pPr>
            <a:r>
              <a:rPr lang="nl-NL" dirty="0"/>
              <a:t>1. De werkgever beschikt bij de aanbieding van een betrekking en de behandeling bij de vervulling van een openstaande betrekking over een werkwijze die gericht is op voorkoming van arbeidsmarktdiscriminatie. Uit de werkwijze blijkt dat de procedure van werving en selectie is gebaseerd op voor de functie relevante functie-eisen, inzichtelijk en controleerbaar is, en systematisch is ingericht. </a:t>
            </a:r>
          </a:p>
          <a:p>
            <a:pPr marL="0" indent="0">
              <a:buNone/>
            </a:pPr>
            <a:endParaRPr lang="nl-NL" dirty="0"/>
          </a:p>
        </p:txBody>
      </p:sp>
    </p:spTree>
    <p:extLst>
      <p:ext uri="{BB962C8B-B14F-4D97-AF65-F5344CB8AC3E}">
        <p14:creationId xmlns:p14="http://schemas.microsoft.com/office/powerpoint/2010/main" val="3037289512"/>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Naam dia"/>
          <p:cNvSpPr txBox="1">
            <a:spLocks noGrp="1"/>
          </p:cNvSpPr>
          <p:nvPr>
            <p:ph type="title"/>
          </p:nvPr>
        </p:nvSpPr>
        <p:spPr>
          <a:prstGeom prst="rect">
            <a:avLst/>
          </a:prstGeom>
        </p:spPr>
        <p:txBody>
          <a:bodyPr/>
          <a:lstStyle/>
          <a:p>
            <a:r>
              <a:rPr lang="nl-NL" dirty="0"/>
              <a:t>Selectie over het algemeen</a:t>
            </a:r>
            <a:endParaRPr dirty="0"/>
          </a:p>
        </p:txBody>
      </p:sp>
      <p:sp>
        <p:nvSpPr>
          <p:cNvPr id="177" name="Dia-opsommingstekst"/>
          <p:cNvSpPr txBox="1">
            <a:spLocks noGrp="1"/>
          </p:cNvSpPr>
          <p:nvPr>
            <p:ph type="body" idx="1"/>
          </p:nvPr>
        </p:nvSpPr>
        <p:spPr>
          <a:xfrm>
            <a:off x="1206500" y="2729994"/>
            <a:ext cx="21971000" cy="8256012"/>
          </a:xfrm>
          <a:prstGeom prst="rect">
            <a:avLst/>
          </a:prstGeom>
        </p:spPr>
        <p:txBody>
          <a:bodyPr>
            <a:normAutofit fontScale="92500" lnSpcReduction="10000"/>
          </a:bodyPr>
          <a:lstStyle/>
          <a:p>
            <a:pPr>
              <a:lnSpc>
                <a:spcPct val="150000"/>
              </a:lnSpc>
              <a:spcBef>
                <a:spcPts val="900"/>
              </a:spcBef>
            </a:pPr>
            <a:r>
              <a:rPr lang="en-NL" sz="3200"/>
              <a:t>Vergelijk echte kandidaten</a:t>
            </a:r>
            <a:r>
              <a:rPr lang="nl-NL" sz="3200" dirty="0"/>
              <a:t> en niet met de voorganger</a:t>
            </a:r>
            <a:endParaRPr lang="en-NL" sz="3200"/>
          </a:p>
          <a:p>
            <a:pPr>
              <a:lnSpc>
                <a:spcPct val="150000"/>
              </a:lnSpc>
              <a:spcBef>
                <a:spcPts val="900"/>
              </a:spcBef>
            </a:pPr>
            <a:r>
              <a:rPr lang="en-NL" sz="3200"/>
              <a:t>Beoordeel eerst individueel en bespreek pas daarna met </a:t>
            </a:r>
            <a:r>
              <a:rPr lang="nl-NL" sz="3200" dirty="0"/>
              <a:t>de andere selecteurs</a:t>
            </a:r>
            <a:r>
              <a:rPr lang="en-NL" sz="3200"/>
              <a:t> </a:t>
            </a:r>
            <a:endParaRPr lang="nl-NL" sz="3200" dirty="0"/>
          </a:p>
          <a:p>
            <a:pPr>
              <a:lnSpc>
                <a:spcPct val="150000"/>
              </a:lnSpc>
              <a:spcBef>
                <a:spcPts val="900"/>
              </a:spcBef>
            </a:pPr>
            <a:r>
              <a:rPr lang="en-NL" sz="3200"/>
              <a:t>Geef dezelfde tijd aan alle kandidaten / sollicitaties.</a:t>
            </a:r>
            <a:endParaRPr lang="nl-NL" sz="3200" dirty="0"/>
          </a:p>
          <a:p>
            <a:pPr>
              <a:lnSpc>
                <a:spcPct val="150000"/>
              </a:lnSpc>
              <a:spcBef>
                <a:spcPts val="900"/>
              </a:spcBef>
            </a:pPr>
            <a:r>
              <a:rPr lang="en-NL" sz="3200"/>
              <a:t>Selectie criteria</a:t>
            </a:r>
            <a:r>
              <a:rPr lang="nl-NL" sz="3200" dirty="0"/>
              <a:t>:</a:t>
            </a:r>
            <a:endParaRPr lang="en-NL" sz="3200"/>
          </a:p>
          <a:p>
            <a:pPr lvl="1">
              <a:lnSpc>
                <a:spcPct val="150000"/>
              </a:lnSpc>
              <a:spcBef>
                <a:spcPts val="900"/>
              </a:spcBef>
              <a:buFont typeface="Wingdings" pitchFamily="2" charset="2"/>
              <a:buChar char="ü"/>
            </a:pPr>
            <a:r>
              <a:rPr lang="en-NL" sz="3200"/>
              <a:t>Hou je aan de selectie criteria die jullie in de wervingsfase gekozen hebben.</a:t>
            </a:r>
          </a:p>
          <a:p>
            <a:pPr lvl="1">
              <a:lnSpc>
                <a:spcPct val="150000"/>
              </a:lnSpc>
              <a:spcBef>
                <a:spcPts val="900"/>
              </a:spcBef>
              <a:buFont typeface="Wingdings" pitchFamily="2" charset="2"/>
              <a:buChar char="ü"/>
            </a:pPr>
            <a:r>
              <a:rPr lang="en-NL" sz="3200"/>
              <a:t>Def</a:t>
            </a:r>
            <a:r>
              <a:rPr lang="nl-NL" sz="3200" dirty="0"/>
              <a:t>i</a:t>
            </a:r>
            <a:r>
              <a:rPr lang="en-NL" sz="3200"/>
              <a:t>nieer de selectie criteria duidelijk.</a:t>
            </a:r>
          </a:p>
          <a:p>
            <a:pPr lvl="1">
              <a:lnSpc>
                <a:spcPct val="150000"/>
              </a:lnSpc>
              <a:spcBef>
                <a:spcPts val="900"/>
              </a:spcBef>
              <a:buFont typeface="Wingdings" pitchFamily="2" charset="2"/>
              <a:buChar char="ü"/>
            </a:pPr>
            <a:r>
              <a:rPr lang="en-NL" sz="3200"/>
              <a:t>Bespreek de weging van de selectiecriteria met elkaar.</a:t>
            </a:r>
            <a:endParaRPr lang="nl-NL" sz="3200" dirty="0"/>
          </a:p>
          <a:p>
            <a:pPr lvl="1">
              <a:lnSpc>
                <a:spcPct val="150000"/>
              </a:lnSpc>
              <a:spcBef>
                <a:spcPts val="900"/>
              </a:spcBef>
              <a:buFont typeface="Wingdings" pitchFamily="2" charset="2"/>
              <a:buChar char="ü"/>
            </a:pPr>
            <a:r>
              <a:rPr lang="nl-NL" sz="3200" dirty="0"/>
              <a:t>Werk met scoreformulieren (</a:t>
            </a:r>
            <a:r>
              <a:rPr lang="nl-NL" altLang="nl-NL" sz="3200" dirty="0"/>
              <a:t>Beoordeling op basis van scoring (1-5), waarbij is opgeschreven wanneer iemand een 1 scoort en wanneer een 5, leidt tot minder bias, doordat de beoordelaars echt op de functie-eisen focussen (</a:t>
            </a:r>
            <a:r>
              <a:rPr lang="nl-NL" altLang="nl-NL" sz="3200" dirty="0" err="1"/>
              <a:t>Bohnet</a:t>
            </a:r>
            <a:r>
              <a:rPr lang="nl-NL" altLang="nl-NL" sz="3200" dirty="0"/>
              <a:t>, e.a. 2016). </a:t>
            </a:r>
            <a:endParaRPr lang="en-NL" sz="3200"/>
          </a:p>
          <a:p>
            <a:pPr lvl="1">
              <a:lnSpc>
                <a:spcPct val="150000"/>
              </a:lnSpc>
              <a:spcBef>
                <a:spcPts val="900"/>
              </a:spcBef>
              <a:buFont typeface="Wingdings" pitchFamily="2" charset="2"/>
              <a:buChar char="ü"/>
            </a:pPr>
            <a:r>
              <a:rPr lang="en-NL" sz="3200" i="1">
                <a:solidFill>
                  <a:schemeClr val="tx2"/>
                </a:solidFill>
              </a:rPr>
              <a:t>Beoordeel per criterium – niet per kandidaat.</a:t>
            </a:r>
          </a:p>
          <a:p>
            <a:endParaRPr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3DC859F8-5EA8-3509-E691-2F0B7CF3D88D}"/>
              </a:ext>
            </a:extLst>
          </p:cNvPr>
          <p:cNvPicPr>
            <a:picLocks noChangeAspect="1"/>
          </p:cNvPicPr>
          <p:nvPr/>
        </p:nvPicPr>
        <p:blipFill>
          <a:blip r:embed="rId2"/>
          <a:stretch>
            <a:fillRect/>
          </a:stretch>
        </p:blipFill>
        <p:spPr>
          <a:xfrm>
            <a:off x="3779520" y="1934767"/>
            <a:ext cx="15697200" cy="8838423"/>
          </a:xfrm>
          <a:prstGeom prst="rect">
            <a:avLst/>
          </a:prstGeom>
        </p:spPr>
      </p:pic>
      <p:sp>
        <p:nvSpPr>
          <p:cNvPr id="3" name="Tekstvak 2">
            <a:extLst>
              <a:ext uri="{FF2B5EF4-FFF2-40B4-BE49-F238E27FC236}">
                <a16:creationId xmlns:a16="http://schemas.microsoft.com/office/drawing/2014/main" id="{C0DE3198-B2D4-50C5-E250-6310832DE479}"/>
              </a:ext>
            </a:extLst>
          </p:cNvPr>
          <p:cNvSpPr txBox="1"/>
          <p:nvPr/>
        </p:nvSpPr>
        <p:spPr>
          <a:xfrm>
            <a:off x="2735535" y="997913"/>
            <a:ext cx="17051143"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nl-NL" sz="5400" b="1" i="0" u="none" strike="noStrike" cap="none" spc="0" normalizeH="0" baseline="0" dirty="0">
                <a:ln>
                  <a:noFill/>
                </a:ln>
                <a:solidFill>
                  <a:srgbClr val="5E5E5E"/>
                </a:solidFill>
                <a:effectLst/>
                <a:uFillTx/>
                <a:latin typeface="+mn-lt"/>
                <a:ea typeface="+mn-ea"/>
                <a:cs typeface="+mn-cs"/>
                <a:sym typeface="Helvetica Neue"/>
              </a:rPr>
              <a:t>Doorstroom vrouwen naar ALLE managementlagen</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4" descr="stekjes.jpg">
            <a:extLst>
              <a:ext uri="{FF2B5EF4-FFF2-40B4-BE49-F238E27FC236}">
                <a16:creationId xmlns:a16="http://schemas.microsoft.com/office/drawing/2014/main" id="{39B6248B-C286-26F3-ADDF-A1B90D510D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750" b="7750"/>
          <a:stretch>
            <a:fillRect/>
          </a:stretch>
        </p:blipFill>
        <p:spPr>
          <a:xfrm>
            <a:off x="3232681" y="2332318"/>
            <a:ext cx="17918637" cy="7268881"/>
          </a:xfrm>
          <a:prstGeom prst="rect">
            <a:avLst/>
          </a:prstGeom>
        </p:spPr>
      </p:pic>
    </p:spTree>
    <p:extLst>
      <p:ext uri="{BB962C8B-B14F-4D97-AF65-F5344CB8AC3E}">
        <p14:creationId xmlns:p14="http://schemas.microsoft.com/office/powerpoint/2010/main" val="237744565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Logo_Stereotypen">
            <a:extLst>
              <a:ext uri="{FF2B5EF4-FFF2-40B4-BE49-F238E27FC236}">
                <a16:creationId xmlns:a16="http://schemas.microsoft.com/office/drawing/2014/main" id="{12C3B50E-0771-E349-78FD-903EB0B3B9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3473" y="5336867"/>
            <a:ext cx="11648139" cy="3495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kstvak 2">
            <a:extLst>
              <a:ext uri="{FF2B5EF4-FFF2-40B4-BE49-F238E27FC236}">
                <a16:creationId xmlns:a16="http://schemas.microsoft.com/office/drawing/2014/main" id="{0B8A4FDC-8F76-B685-C140-B84B6302C19B}"/>
              </a:ext>
            </a:extLst>
          </p:cNvPr>
          <p:cNvSpPr txBox="1"/>
          <p:nvPr/>
        </p:nvSpPr>
        <p:spPr>
          <a:xfrm>
            <a:off x="2682633" y="4209116"/>
            <a:ext cx="2781211"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nl-NL" sz="5400" b="1" i="0" u="none" strike="noStrike" cap="none" spc="0" normalizeH="0" baseline="0" dirty="0">
                <a:ln>
                  <a:noFill/>
                </a:ln>
                <a:solidFill>
                  <a:srgbClr val="5E5E5E"/>
                </a:solidFill>
                <a:effectLst/>
                <a:uFillTx/>
                <a:latin typeface="+mn-lt"/>
                <a:ea typeface="+mn-ea"/>
                <a:cs typeface="+mn-cs"/>
                <a:sym typeface="Helvetica Neue"/>
              </a:rPr>
              <a:t>Kortom:</a:t>
            </a:r>
          </a:p>
        </p:txBody>
      </p:sp>
    </p:spTree>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3990</TotalTime>
  <Words>2127</Words>
  <Application>Microsoft Macintosh PowerPoint</Application>
  <PresentationFormat>Aangepast</PresentationFormat>
  <Paragraphs>83</Paragraphs>
  <Slides>17</Slides>
  <Notes>2</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17</vt:i4>
      </vt:variant>
    </vt:vector>
  </HeadingPairs>
  <TitlesOfParts>
    <vt:vector size="23" baseType="lpstr">
      <vt:lpstr>Arial</vt:lpstr>
      <vt:lpstr>Helvetica Neue</vt:lpstr>
      <vt:lpstr>Helvetica Neue Medium</vt:lpstr>
      <vt:lpstr>Source Sans Pro</vt:lpstr>
      <vt:lpstr>Wingdings</vt:lpstr>
      <vt:lpstr>21_BasicWhite</vt:lpstr>
      <vt:lpstr>Voorkeursbeleid en  quota De oplossing voor (gebrek aan) diversiteit?</vt:lpstr>
      <vt:lpstr>PowerPoint-presentatie</vt:lpstr>
      <vt:lpstr>Maar het probleem zit niet alleen in de top:</vt:lpstr>
      <vt:lpstr>Programma</vt:lpstr>
      <vt:lpstr>PowerPoint-presentatie</vt:lpstr>
      <vt:lpstr>PowerPoint-presentatie</vt:lpstr>
      <vt:lpstr>Voorkeursbehandeling:  strikte wettelijke voorwaarden</vt:lpstr>
      <vt:lpstr>Voorkeursbeleid:  strikte wettelijke toetsingscriteria</vt:lpstr>
      <vt:lpstr>PowerPoint-presentatie</vt:lpstr>
      <vt:lpstr>PowerPoint-presentatie</vt:lpstr>
      <vt:lpstr>PowerPoint-presentatie</vt:lpstr>
      <vt:lpstr>PowerPoint-presentatie</vt:lpstr>
      <vt:lpstr>Wetsvoorstel toezicht gelijke kansen bij de werving en selectie</vt:lpstr>
      <vt:lpstr>Selectie over het algemeen</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Voorkeusbeleid en quota De oplossing voor diversiteit?</dc:title>
  <cp:lastModifiedBy>Babs Bos</cp:lastModifiedBy>
  <cp:revision>3</cp:revision>
  <dcterms:modified xsi:type="dcterms:W3CDTF">2023-09-11T08:13:04Z</dcterms:modified>
</cp:coreProperties>
</file>