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modernComment_100_0.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1597" r:id="rId4"/>
    <p:sldId id="1596" r:id="rId5"/>
    <p:sldId id="1586" r:id="rId6"/>
    <p:sldId id="1614" r:id="rId7"/>
    <p:sldId id="1604" r:id="rId8"/>
    <p:sldId id="1617" r:id="rId9"/>
    <p:sldId id="1601" r:id="rId10"/>
    <p:sldId id="1608" r:id="rId11"/>
    <p:sldId id="1611" r:id="rId12"/>
    <p:sldId id="1603" r:id="rId13"/>
    <p:sldId id="1581" r:id="rId14"/>
    <p:sldId id="1612" r:id="rId15"/>
    <p:sldId id="1590" r:id="rId16"/>
    <p:sldId id="1618" r:id="rId17"/>
    <p:sldId id="1609" r:id="rId18"/>
    <p:sldId id="1598"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EB3B79-EA20-D5B2-7B6F-BB729F107B13}" name="Henrike Branderhorst" initials="HB" userId="S::henrike.branderhorst@tauw.com::c8de44ee-e032-4619-80c0-1b8c80a61f6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3A7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08C918-E258-4D60-9446-48DAD1F8E775}" v="92" dt="2023-09-12T06:48:56.067"/>
    <p1510:client id="{906E5D94-CAE6-4AD9-AC6B-875D50E4DC58}" v="4" dt="2023-09-12T07:48:54.228"/>
    <p1510:client id="{AD49E950-E269-5FE1-CE6E-3F5F7F2F8589}" v="3" dt="2023-09-12T12:05:11.504"/>
    <p1510:client id="{CB02ADE9-9C4C-DA49-4B84-6DC91B83A818}" v="13" dt="2023-09-12T06:40:14.65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436" autoAdjust="0"/>
  </p:normalViewPr>
  <p:slideViewPr>
    <p:cSldViewPr snapToGrid="0">
      <p:cViewPr varScale="1">
        <p:scale>
          <a:sx n="40" d="100"/>
          <a:sy n="40" d="100"/>
        </p:scale>
        <p:origin x="1220" y="60"/>
      </p:cViewPr>
      <p:guideLst/>
    </p:cSldViewPr>
  </p:slideViewPr>
  <p:notesTextViewPr>
    <p:cViewPr>
      <p:scale>
        <a:sx n="1" d="1"/>
        <a:sy n="1" d="1"/>
      </p:scale>
      <p:origin x="0" y="0"/>
    </p:cViewPr>
  </p:notesTextViewPr>
  <p:sorterViewPr>
    <p:cViewPr>
      <p:scale>
        <a:sx n="30" d="100"/>
        <a:sy n="3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modernComment_100_0.xml><?xml version="1.0" encoding="utf-8"?>
<p188:cmLst xmlns:a="http://schemas.openxmlformats.org/drawingml/2006/main" xmlns:r="http://schemas.openxmlformats.org/officeDocument/2006/relationships" xmlns:p188="http://schemas.microsoft.com/office/powerpoint/2018/8/main">
  <p188:cm id="{A7C5C473-D0F2-4507-855E-04BBCB597A11}" authorId="{8AEB3B79-EA20-D5B2-7B6F-BB729F107B13}" created="2023-09-06T08:31:19.343">
    <pc:sldMkLst xmlns:pc="http://schemas.microsoft.com/office/powerpoint/2013/main/command">
      <pc:docMk/>
      <pc:sldMk cId="0" sldId="256"/>
    </pc:sldMkLst>
    <p188:txBody>
      <a:bodyPr/>
      <a:lstStyle/>
      <a:p>
        <a:r>
          <a:rPr lang="en-GB"/>
          <a:t>Ik kan de naam organisatie en host werksessie niet veranderen in deze format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xfrm>
            <a:off x="1143000" y="685800"/>
            <a:ext cx="4572000" cy="3429000"/>
          </a:xfrm>
          <a:prstGeom prst="rect">
            <a:avLst/>
          </a:prstGeom>
        </p:spPr>
        <p:txBody>
          <a:bodyPr/>
          <a:lstStyle/>
          <a:p>
            <a:endParaRPr/>
          </a:p>
        </p:txBody>
      </p:sp>
      <p:sp>
        <p:nvSpPr>
          <p:cNvPr id="170" name="Shape 17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416480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938160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el">
    <p:spTree>
      <p:nvGrpSpPr>
        <p:cNvPr id="1" name=""/>
        <p:cNvGrpSpPr/>
        <p:nvPr/>
      </p:nvGrpSpPr>
      <p:grpSpPr>
        <a:xfrm>
          <a:off x="0" y="0"/>
          <a:ext cx="0" cy="0"/>
          <a:chOff x="0" y="0"/>
          <a:chExt cx="0" cy="0"/>
        </a:xfrm>
      </p:grpSpPr>
      <p:sp>
        <p:nvSpPr>
          <p:cNvPr id="13" name="Auteur en datum"/>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Auteur en datum</a:t>
            </a:r>
          </a:p>
        </p:txBody>
      </p:sp>
      <p:sp>
        <p:nvSpPr>
          <p:cNvPr id="14" name="Naam presentatie"/>
          <p:cNvSpPr txBox="1">
            <a:spLocks noGrp="1"/>
          </p:cNvSpPr>
          <p:nvPr>
            <p:ph type="title" hasCustomPrompt="1"/>
          </p:nvPr>
        </p:nvSpPr>
        <p:spPr>
          <a:xfrm>
            <a:off x="9840817" y="1096546"/>
            <a:ext cx="13813149" cy="3852708"/>
          </a:xfrm>
          <a:prstGeom prst="rect">
            <a:avLst/>
          </a:prstGeom>
        </p:spPr>
        <p:txBody>
          <a:bodyPr anchor="b"/>
          <a:lstStyle>
            <a:lvl1pPr>
              <a:defRPr sz="10900" spc="-218"/>
            </a:lvl1pPr>
          </a:lstStyle>
          <a:p>
            <a:r>
              <a:t>Naam presentatie</a:t>
            </a:r>
          </a:p>
        </p:txBody>
      </p:sp>
      <p:pic>
        <p:nvPicPr>
          <p:cNvPr id="15" name="Omranding Portretten.ai" descr="Omranding Portretten.ai"/>
          <p:cNvPicPr>
            <a:picLocks noChangeAspect="1"/>
          </p:cNvPicPr>
          <p:nvPr/>
        </p:nvPicPr>
        <p:blipFill>
          <a:blip r:embed="rId2"/>
          <a:srcRect t="57020"/>
          <a:stretch>
            <a:fillRect/>
          </a:stretch>
        </p:blipFill>
        <p:spPr>
          <a:xfrm>
            <a:off x="-162521" y="7368554"/>
            <a:ext cx="24708921" cy="6371946"/>
          </a:xfrm>
          <a:prstGeom prst="rect">
            <a:avLst/>
          </a:prstGeom>
          <a:ln w="12700">
            <a:miter lim="400000"/>
          </a:ln>
        </p:spPr>
      </p:pic>
      <p:sp>
        <p:nvSpPr>
          <p:cNvPr id="16" name="Naam Organisatie…"/>
          <p:cNvSpPr txBox="1"/>
          <p:nvPr/>
        </p:nvSpPr>
        <p:spPr>
          <a:xfrm>
            <a:off x="9974917" y="5017599"/>
            <a:ext cx="11287879" cy="1180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3600"/>
            </a:pPr>
            <a:r>
              <a:t>Naam Organisatie</a:t>
            </a:r>
          </a:p>
          <a:p>
            <a:pPr algn="l">
              <a:defRPr sz="3600"/>
            </a:pPr>
            <a:r>
              <a:t>Naam/namen host werksessie</a:t>
            </a:r>
          </a:p>
        </p:txBody>
      </p:sp>
      <p:pic>
        <p:nvPicPr>
          <p:cNvPr id="17" name="henrikeenralph.jpg" descr="henrikeenralph.jpg"/>
          <p:cNvPicPr>
            <a:picLocks noChangeAspect="1"/>
          </p:cNvPicPr>
          <p:nvPr/>
        </p:nvPicPr>
        <p:blipFill>
          <a:blip r:embed="rId3"/>
          <a:stretch>
            <a:fillRect/>
          </a:stretch>
        </p:blipFill>
        <p:spPr>
          <a:xfrm>
            <a:off x="1248770" y="1406102"/>
            <a:ext cx="7709272" cy="7709272"/>
          </a:xfrm>
          <a:prstGeom prst="rect">
            <a:avLst/>
          </a:prstGeom>
          <a:ln w="12700">
            <a:miter lim="400000"/>
          </a:ln>
        </p:spPr>
      </p:pic>
      <p:sp>
        <p:nvSpPr>
          <p:cNvPr id="18"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9"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el en foto">
    <p:spTree>
      <p:nvGrpSpPr>
        <p:cNvPr id="1" name=""/>
        <p:cNvGrpSpPr/>
        <p:nvPr/>
      </p:nvGrpSpPr>
      <p:grpSpPr>
        <a:xfrm>
          <a:off x="0" y="0"/>
          <a:ext cx="0" cy="0"/>
          <a:chOff x="0" y="0"/>
          <a:chExt cx="0" cy="0"/>
        </a:xfrm>
      </p:grpSpPr>
      <p:pic>
        <p:nvPicPr>
          <p:cNvPr id="26" name="Omranding Portretten.ai" descr="Omranding Portretten.ai"/>
          <p:cNvPicPr>
            <a:picLocks noChangeAspect="1"/>
          </p:cNvPicPr>
          <p:nvPr/>
        </p:nvPicPr>
        <p:blipFill>
          <a:blip r:embed="rId2"/>
          <a:stretch>
            <a:fillRect/>
          </a:stretch>
        </p:blipFill>
        <p:spPr>
          <a:xfrm>
            <a:off x="-122641" y="-1021481"/>
            <a:ext cx="24629282" cy="14777604"/>
          </a:xfrm>
          <a:prstGeom prst="rect">
            <a:avLst/>
          </a:prstGeom>
          <a:ln w="12700">
            <a:miter lim="400000"/>
          </a:ln>
        </p:spPr>
      </p:pic>
      <p:sp>
        <p:nvSpPr>
          <p:cNvPr id="27"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28"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en opsomming">
    <p:spTree>
      <p:nvGrpSpPr>
        <p:cNvPr id="1" name=""/>
        <p:cNvGrpSpPr/>
        <p:nvPr/>
      </p:nvGrpSpPr>
      <p:grpSpPr>
        <a:xfrm>
          <a:off x="0" y="0"/>
          <a:ext cx="0" cy="0"/>
          <a:chOff x="0" y="0"/>
          <a:chExt cx="0" cy="0"/>
        </a:xfrm>
      </p:grpSpPr>
      <p:sp>
        <p:nvSpPr>
          <p:cNvPr id="47" name="Naam dia"/>
          <p:cNvSpPr txBox="1">
            <a:spLocks noGrp="1"/>
          </p:cNvSpPr>
          <p:nvPr>
            <p:ph type="title" hasCustomPrompt="1"/>
          </p:nvPr>
        </p:nvSpPr>
        <p:spPr>
          <a:prstGeom prst="rect">
            <a:avLst/>
          </a:prstGeom>
        </p:spPr>
        <p:txBody>
          <a:bodyPr/>
          <a:lstStyle/>
          <a:p>
            <a:r>
              <a:t>Naam dia</a:t>
            </a:r>
          </a:p>
        </p:txBody>
      </p:sp>
      <p:sp>
        <p:nvSpPr>
          <p:cNvPr id="48" name="Ondertitel di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Ondertitel dia</a:t>
            </a:r>
          </a:p>
        </p:txBody>
      </p:sp>
      <p:sp>
        <p:nvSpPr>
          <p:cNvPr id="49" name="Hoofdtekst - niveau één…"/>
          <p:cNvSpPr txBox="1">
            <a:spLocks noGrp="1"/>
          </p:cNvSpPr>
          <p:nvPr>
            <p:ph type="body" idx="1" hasCustomPrompt="1"/>
          </p:nvPr>
        </p:nvSpPr>
        <p:spPr>
          <a:prstGeom prst="rect">
            <a:avLst/>
          </a:prstGeom>
        </p:spPr>
        <p:txBody>
          <a:bodyPr/>
          <a:lstStyle/>
          <a:p>
            <a:r>
              <a:t>Dia-opsommingstekst</a:t>
            </a:r>
          </a:p>
          <a:p>
            <a:pPr lvl="1"/>
            <a:endParaRPr/>
          </a:p>
          <a:p>
            <a:pPr lvl="2"/>
            <a:endParaRPr/>
          </a:p>
          <a:p>
            <a:pPr lvl="3"/>
            <a:endParaRPr/>
          </a:p>
          <a:p>
            <a:pPr lvl="4"/>
            <a:endParaRPr/>
          </a:p>
        </p:txBody>
      </p:sp>
      <p:sp>
        <p:nvSpPr>
          <p:cNvPr id="50"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el, opsomm., foto">
    <p:spTree>
      <p:nvGrpSpPr>
        <p:cNvPr id="1" name=""/>
        <p:cNvGrpSpPr/>
        <p:nvPr/>
      </p:nvGrpSpPr>
      <p:grpSpPr>
        <a:xfrm>
          <a:off x="0" y="0"/>
          <a:ext cx="0" cy="0"/>
          <a:chOff x="0" y="0"/>
          <a:chExt cx="0" cy="0"/>
        </a:xfrm>
      </p:grpSpPr>
      <p:sp>
        <p:nvSpPr>
          <p:cNvPr id="67" name="Ondertitel dia"/>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Ondertitel dia</a:t>
            </a:r>
          </a:p>
        </p:txBody>
      </p:sp>
      <p:sp>
        <p:nvSpPr>
          <p:cNvPr id="68" name="Hoofdtekst - niveau één…"/>
          <p:cNvSpPr txBox="1">
            <a:spLocks noGrp="1"/>
          </p:cNvSpPr>
          <p:nvPr>
            <p:ph type="body" sz="half" idx="1" hasCustomPrompt="1"/>
          </p:nvPr>
        </p:nvSpPr>
        <p:spPr>
          <a:xfrm>
            <a:off x="1206500" y="4248504"/>
            <a:ext cx="9779000" cy="8256630"/>
          </a:xfrm>
          <a:prstGeom prst="rect">
            <a:avLst/>
          </a:prstGeom>
        </p:spPr>
        <p:txBody>
          <a:bodyPr/>
          <a:lstStyle/>
          <a:p>
            <a:r>
              <a:t>Dia-opsommingstekst</a:t>
            </a:r>
          </a:p>
          <a:p>
            <a:pPr lvl="1"/>
            <a:endParaRPr/>
          </a:p>
          <a:p>
            <a:pPr lvl="2"/>
            <a:endParaRPr/>
          </a:p>
          <a:p>
            <a:pPr lvl="3"/>
            <a:endParaRPr/>
          </a:p>
          <a:p>
            <a:pPr lvl="4"/>
            <a:endParaRPr/>
          </a:p>
        </p:txBody>
      </p:sp>
      <p:sp>
        <p:nvSpPr>
          <p:cNvPr id="69" name="Schaal pappardellepasta met peterselieboter, geroosterde hazelnoten en geraspte parmezaanse kaas"/>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70" name="Naam dia"/>
          <p:cNvSpPr txBox="1">
            <a:spLocks noGrp="1"/>
          </p:cNvSpPr>
          <p:nvPr>
            <p:ph type="title" hasCustomPrompt="1"/>
          </p:nvPr>
        </p:nvSpPr>
        <p:spPr>
          <a:xfrm>
            <a:off x="1206500" y="1079500"/>
            <a:ext cx="9779000" cy="1435100"/>
          </a:xfrm>
          <a:prstGeom prst="rect">
            <a:avLst/>
          </a:prstGeom>
        </p:spPr>
        <p:txBody>
          <a:bodyPr/>
          <a:lstStyle/>
          <a:p>
            <a:r>
              <a:t>Naam dia</a:t>
            </a:r>
          </a:p>
        </p:txBody>
      </p:sp>
      <p:pic>
        <p:nvPicPr>
          <p:cNvPr id="71"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72"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73"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ectie">
    <p:spTree>
      <p:nvGrpSpPr>
        <p:cNvPr id="1" name=""/>
        <p:cNvGrpSpPr/>
        <p:nvPr/>
      </p:nvGrpSpPr>
      <p:grpSpPr>
        <a:xfrm>
          <a:off x="0" y="0"/>
          <a:ext cx="0" cy="0"/>
          <a:chOff x="0" y="0"/>
          <a:chExt cx="0" cy="0"/>
        </a:xfrm>
      </p:grpSpPr>
      <p:sp>
        <p:nvSpPr>
          <p:cNvPr id="80" name="Sectietitel"/>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Sectietitel</a:t>
            </a:r>
          </a:p>
        </p:txBody>
      </p:sp>
      <p:pic>
        <p:nvPicPr>
          <p:cNvPr id="81"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82"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83" name="Dianumm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Uiting">
    <p:spTree>
      <p:nvGrpSpPr>
        <p:cNvPr id="1" name=""/>
        <p:cNvGrpSpPr/>
        <p:nvPr/>
      </p:nvGrpSpPr>
      <p:grpSpPr>
        <a:xfrm>
          <a:off x="0" y="0"/>
          <a:ext cx="0" cy="0"/>
          <a:chOff x="0" y="0"/>
          <a:chExt cx="0" cy="0"/>
        </a:xfrm>
      </p:grpSpPr>
      <p:sp>
        <p:nvSpPr>
          <p:cNvPr id="113" name="Hoofdtekst - niveau één…"/>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Uiting</a:t>
            </a:r>
          </a:p>
          <a:p>
            <a:pPr lvl="1"/>
            <a:endParaRPr/>
          </a:p>
          <a:p>
            <a:pPr lvl="2"/>
            <a:endParaRPr/>
          </a:p>
          <a:p>
            <a:pPr lvl="3"/>
            <a:endParaRPr/>
          </a:p>
          <a:p>
            <a:pPr lvl="4"/>
            <a:endParaRPr/>
          </a:p>
        </p:txBody>
      </p:sp>
      <p:pic>
        <p:nvPicPr>
          <p:cNvPr id="114"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115" name="Conferentie Genderdiversiteit in de top"/>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a:t>
            </a:r>
          </a:p>
        </p:txBody>
      </p:sp>
      <p:pic>
        <p:nvPicPr>
          <p:cNvPr id="116" name="Omranding Portretten.ai" descr="Omranding Portretten.ai"/>
          <p:cNvPicPr>
            <a:picLocks noChangeAspect="1"/>
          </p:cNvPicPr>
          <p:nvPr/>
        </p:nvPicPr>
        <p:blipFill>
          <a:blip r:embed="rId2"/>
          <a:stretch>
            <a:fillRect/>
          </a:stretch>
        </p:blipFill>
        <p:spPr>
          <a:xfrm>
            <a:off x="-122641" y="-1021481"/>
            <a:ext cx="24629282" cy="14777604"/>
          </a:xfrm>
          <a:prstGeom prst="rect">
            <a:avLst/>
          </a:prstGeom>
          <a:ln w="12700">
            <a:miter lim="400000"/>
          </a:ln>
        </p:spPr>
      </p:pic>
      <p:sp>
        <p:nvSpPr>
          <p:cNvPr id="117"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18"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Groot feit">
    <p:spTree>
      <p:nvGrpSpPr>
        <p:cNvPr id="1" name=""/>
        <p:cNvGrpSpPr/>
        <p:nvPr/>
      </p:nvGrpSpPr>
      <p:grpSpPr>
        <a:xfrm>
          <a:off x="0" y="0"/>
          <a:ext cx="0" cy="0"/>
          <a:chOff x="0" y="0"/>
          <a:chExt cx="0" cy="0"/>
        </a:xfrm>
      </p:grpSpPr>
      <p:sp>
        <p:nvSpPr>
          <p:cNvPr id="125" name="Hoofdtekst - niveau één…"/>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26" name="Feitinformatie"/>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Feitinformatie</a:t>
            </a:r>
          </a:p>
        </p:txBody>
      </p:sp>
      <p:pic>
        <p:nvPicPr>
          <p:cNvPr id="127" name="Omranding Portretten.ai" descr="Omranding Portretten.ai"/>
          <p:cNvPicPr>
            <a:picLocks noChangeAspect="1"/>
          </p:cNvPicPr>
          <p:nvPr/>
        </p:nvPicPr>
        <p:blipFill>
          <a:blip r:embed="rId2"/>
          <a:stretch>
            <a:fillRect/>
          </a:stretch>
        </p:blipFill>
        <p:spPr>
          <a:xfrm>
            <a:off x="-122641" y="-1021481"/>
            <a:ext cx="24629282" cy="14777604"/>
          </a:xfrm>
          <a:prstGeom prst="rect">
            <a:avLst/>
          </a:prstGeom>
          <a:ln w="12700">
            <a:miter lim="400000"/>
          </a:ln>
        </p:spPr>
      </p:pic>
      <p:sp>
        <p:nvSpPr>
          <p:cNvPr id="128"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29"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itaat">
    <p:spTree>
      <p:nvGrpSpPr>
        <p:cNvPr id="1" name=""/>
        <p:cNvGrpSpPr/>
        <p:nvPr/>
      </p:nvGrpSpPr>
      <p:grpSpPr>
        <a:xfrm>
          <a:off x="0" y="0"/>
          <a:ext cx="0" cy="0"/>
          <a:chOff x="0" y="0"/>
          <a:chExt cx="0" cy="0"/>
        </a:xfrm>
      </p:grpSpPr>
      <p:sp>
        <p:nvSpPr>
          <p:cNvPr id="136" name="Toekenning"/>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Toekenning</a:t>
            </a:r>
          </a:p>
        </p:txBody>
      </p:sp>
      <p:sp>
        <p:nvSpPr>
          <p:cNvPr id="137" name="Hoofdtekst - niveau één…"/>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“Bijzonder citaat”</a:t>
            </a:r>
          </a:p>
          <a:p>
            <a:pPr lvl="1"/>
            <a:endParaRPr/>
          </a:p>
          <a:p>
            <a:pPr lvl="2"/>
            <a:endParaRPr/>
          </a:p>
          <a:p>
            <a:pPr lvl="3"/>
            <a:endParaRPr/>
          </a:p>
          <a:p>
            <a:pPr lvl="4"/>
            <a:endParaRPr/>
          </a:p>
        </p:txBody>
      </p:sp>
      <p:pic>
        <p:nvPicPr>
          <p:cNvPr id="138" name="Omranding Portretten.ai" descr="Omranding Portretten.ai"/>
          <p:cNvPicPr>
            <a:picLocks noChangeAspect="1"/>
          </p:cNvPicPr>
          <p:nvPr/>
        </p:nvPicPr>
        <p:blipFill>
          <a:blip r:embed="rId2"/>
          <a:srcRect t="51460"/>
          <a:stretch>
            <a:fillRect/>
          </a:stretch>
        </p:blipFill>
        <p:spPr>
          <a:xfrm>
            <a:off x="-110884" y="6536287"/>
            <a:ext cx="24605768" cy="7166078"/>
          </a:xfrm>
          <a:prstGeom prst="rect">
            <a:avLst/>
          </a:prstGeom>
          <a:ln w="12700">
            <a:miter lim="400000"/>
          </a:ln>
        </p:spPr>
      </p:pic>
      <p:sp>
        <p:nvSpPr>
          <p:cNvPr id="139"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140"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Foto">
    <p:spTree>
      <p:nvGrpSpPr>
        <p:cNvPr id="1" name=""/>
        <p:cNvGrpSpPr/>
        <p:nvPr/>
      </p:nvGrpSpPr>
      <p:grpSpPr>
        <a:xfrm>
          <a:off x="0" y="0"/>
          <a:ext cx="0" cy="0"/>
          <a:chOff x="0" y="0"/>
          <a:chExt cx="0" cy="0"/>
        </a:xfrm>
      </p:grpSpPr>
      <p:sp>
        <p:nvSpPr>
          <p:cNvPr id="156"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Leeg">
    <p:spTree>
      <p:nvGrpSpPr>
        <p:cNvPr id="1" name=""/>
        <p:cNvGrpSpPr/>
        <p:nvPr/>
      </p:nvGrpSpPr>
      <p:grpSpPr>
        <a:xfrm>
          <a:off x="0" y="0"/>
          <a:ext cx="0" cy="0"/>
          <a:chOff x="0" y="0"/>
          <a:chExt cx="0" cy="0"/>
        </a:xfrm>
      </p:grpSpPr>
      <p:sp>
        <p:nvSpPr>
          <p:cNvPr id="163"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nl-NL" dirty="0"/>
          </a:p>
        </p:txBody>
      </p:sp>
      <p:sp>
        <p:nvSpPr>
          <p:cNvPr id="3" name="Tijdelijke aanduiding voor inhoud 2"/>
          <p:cNvSpPr>
            <a:spLocks noGrp="1"/>
          </p:cNvSpPr>
          <p:nvPr>
            <p:ph idx="1"/>
          </p:nvPr>
        </p:nvSpPr>
        <p:spPr>
          <a:xfrm>
            <a:off x="1440000" y="5040000"/>
            <a:ext cx="21600000" cy="7790400"/>
          </a:xfrm>
        </p:spPr>
        <p:txBody>
          <a:body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7" name="Tijdelijke aanduiding voor tekst 2"/>
          <p:cNvSpPr>
            <a:spLocks noGrp="1"/>
          </p:cNvSpPr>
          <p:nvPr>
            <p:ph type="body" idx="13"/>
          </p:nvPr>
        </p:nvSpPr>
        <p:spPr>
          <a:xfrm>
            <a:off x="1440000" y="3956180"/>
            <a:ext cx="21600000" cy="799200"/>
          </a:xfrm>
        </p:spPr>
        <p:txBody>
          <a:bodyPr wrap="square" anchor="b"/>
          <a:lstStyle>
            <a:lvl1pPr marL="0" indent="0">
              <a:buNone/>
              <a:defRPr sz="4000" b="1">
                <a:solidFill>
                  <a:schemeClr val="accent1"/>
                </a:soli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p:txBody>
      </p:sp>
    </p:spTree>
    <p:extLst>
      <p:ext uri="{BB962C8B-B14F-4D97-AF65-F5344CB8AC3E}">
        <p14:creationId xmlns:p14="http://schemas.microsoft.com/office/powerpoint/2010/main" val="2214179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1300457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Naam dia"/>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Naam dia</a:t>
            </a:r>
          </a:p>
        </p:txBody>
      </p:sp>
      <p:sp>
        <p:nvSpPr>
          <p:cNvPr id="3" name="Hoofdtekst - niveau één…"/>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Dia-opsommingstekst</a:t>
            </a:r>
          </a:p>
          <a:p>
            <a:pPr lvl="1"/>
            <a:endParaRPr/>
          </a:p>
          <a:p>
            <a:pPr lvl="2"/>
            <a:endParaRPr/>
          </a:p>
          <a:p>
            <a:pPr lvl="3"/>
            <a:endParaRPr/>
          </a:p>
          <a:p>
            <a:pPr lvl="4"/>
            <a:endParaRPr/>
          </a:p>
        </p:txBody>
      </p:sp>
      <p:pic>
        <p:nvPicPr>
          <p:cNvPr id="4" name="Omranding Portretten.ai" descr="Omranding Portretten.ai"/>
          <p:cNvPicPr>
            <a:picLocks noChangeAspect="1"/>
          </p:cNvPicPr>
          <p:nvPr/>
        </p:nvPicPr>
        <p:blipFill>
          <a:blip r:embed="rId14"/>
          <a:srcRect t="51460"/>
          <a:stretch>
            <a:fillRect/>
          </a:stretch>
        </p:blipFill>
        <p:spPr>
          <a:xfrm>
            <a:off x="-110884" y="6536287"/>
            <a:ext cx="24605768" cy="7166078"/>
          </a:xfrm>
          <a:prstGeom prst="rect">
            <a:avLst/>
          </a:prstGeom>
          <a:ln w="12700">
            <a:miter lim="400000"/>
          </a:ln>
        </p:spPr>
      </p:pic>
      <p:sp>
        <p:nvSpPr>
          <p:cNvPr id="5" name="Conferentie Genderdiversiteit in de top - 14 september 2023"/>
          <p:cNvSpPr txBox="1"/>
          <p:nvPr/>
        </p:nvSpPr>
        <p:spPr>
          <a:xfrm>
            <a:off x="1206499" y="12785216"/>
            <a:ext cx="21971002" cy="63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825500">
              <a:defRPr b="1">
                <a:solidFill>
                  <a:srgbClr val="FFF8FD"/>
                </a:solidFill>
              </a:defRPr>
            </a:lvl1pPr>
          </a:lstStyle>
          <a:p>
            <a:r>
              <a:t>Conferentie Genderdiversiteit in de top - 14 september 2023</a:t>
            </a:r>
          </a:p>
        </p:txBody>
      </p:sp>
      <p:sp>
        <p:nvSpPr>
          <p:cNvPr id="6" name="Dianumm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8" r:id="rId6"/>
    <p:sldLayoutId id="2147483659" r:id="rId7"/>
    <p:sldLayoutId id="2147483660" r:id="rId8"/>
    <p:sldLayoutId id="2147483662" r:id="rId9"/>
    <p:sldLayoutId id="2147483663" r:id="rId10"/>
    <p:sldLayoutId id="2147483665" r:id="rId11"/>
    <p:sldLayoutId id="2147483666" r:id="rId12"/>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00_0.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Naam presentatie"/>
          <p:cNvSpPr txBox="1">
            <a:spLocks noGrp="1"/>
          </p:cNvSpPr>
          <p:nvPr>
            <p:ph type="ctrTitle" idx="4294967295"/>
          </p:nvPr>
        </p:nvSpPr>
        <p:spPr>
          <a:xfrm>
            <a:off x="9772237" y="490756"/>
            <a:ext cx="13813149" cy="3852708"/>
          </a:xfrm>
          <a:prstGeom prst="rect">
            <a:avLst/>
          </a:prstGeom>
        </p:spPr>
        <p:txBody>
          <a:bodyPr>
            <a:normAutofit/>
          </a:bodyPr>
          <a:lstStyle/>
          <a:p>
            <a:r>
              <a:rPr lang="nl-NL" sz="8000" dirty="0"/>
              <a:t>Co-</a:t>
            </a:r>
            <a:r>
              <a:rPr lang="nl-NL" sz="8000" dirty="0" err="1"/>
              <a:t>CEO's</a:t>
            </a:r>
            <a:r>
              <a:rPr lang="nl-NL" sz="8000" dirty="0"/>
              <a:t>: meer impact door genderdiversiteit en inclusie?</a:t>
            </a:r>
            <a:endParaRPr sz="8000" dirty="0"/>
          </a:p>
        </p:txBody>
      </p:sp>
      <p:sp>
        <p:nvSpPr>
          <p:cNvPr id="2" name="TextBox 1">
            <a:extLst>
              <a:ext uri="{FF2B5EF4-FFF2-40B4-BE49-F238E27FC236}">
                <a16:creationId xmlns:a16="http://schemas.microsoft.com/office/drawing/2014/main" id="{EE6C5BC0-B1A2-D8ED-AB13-F8306CAB90C4}"/>
              </a:ext>
            </a:extLst>
          </p:cNvPr>
          <p:cNvSpPr txBox="1"/>
          <p:nvPr/>
        </p:nvSpPr>
        <p:spPr>
          <a:xfrm>
            <a:off x="9901657" y="4096414"/>
            <a:ext cx="10927830" cy="2872581"/>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GB" sz="6000" b="0" i="0" u="none" strike="noStrike" cap="none" spc="0" normalizeH="0" baseline="0" dirty="0">
                <a:ln>
                  <a:noFill/>
                </a:ln>
                <a:solidFill>
                  <a:srgbClr val="5E5E5E"/>
                </a:solidFill>
                <a:effectLst/>
                <a:uFillTx/>
                <a:latin typeface="+mn-lt"/>
                <a:ea typeface="+mn-ea"/>
                <a:cs typeface="+mn-cs"/>
                <a:sym typeface="Helvetica Neue"/>
              </a:rPr>
              <a:t>Henrike Branderhorst</a:t>
            </a:r>
          </a:p>
          <a:p>
            <a:pPr marL="0" marR="0" indent="0" algn="l" defTabSz="2438338" rtl="0" fontAlgn="auto" latinLnBrk="0" hangingPunct="0">
              <a:lnSpc>
                <a:spcPct val="100000"/>
              </a:lnSpc>
              <a:spcBef>
                <a:spcPts val="0"/>
              </a:spcBef>
              <a:spcAft>
                <a:spcPts val="0"/>
              </a:spcAft>
              <a:buClrTx/>
              <a:buSzTx/>
              <a:buFontTx/>
              <a:buNone/>
              <a:tabLst/>
            </a:pPr>
            <a:r>
              <a:rPr lang="en-GB" sz="6000" dirty="0"/>
              <a:t>Ralph van Roessel</a:t>
            </a:r>
          </a:p>
          <a:p>
            <a:pPr marL="0" marR="0" indent="0" algn="l" defTabSz="2438338" rtl="0" fontAlgn="auto" latinLnBrk="0" hangingPunct="0">
              <a:lnSpc>
                <a:spcPct val="100000"/>
              </a:lnSpc>
              <a:spcBef>
                <a:spcPts val="0"/>
              </a:spcBef>
              <a:spcAft>
                <a:spcPts val="0"/>
              </a:spcAft>
              <a:buClrTx/>
              <a:buSzTx/>
              <a:buFontTx/>
              <a:buNone/>
              <a:tabLst/>
            </a:pPr>
            <a:r>
              <a:rPr kumimoji="0" lang="en-GB" sz="6000" b="0" i="0" u="none" strike="noStrike" cap="none" spc="0" normalizeH="0" baseline="0" dirty="0">
                <a:ln>
                  <a:noFill/>
                </a:ln>
                <a:solidFill>
                  <a:srgbClr val="5E5E5E"/>
                </a:solidFill>
                <a:effectLst/>
                <a:uFillTx/>
                <a:latin typeface="+mn-lt"/>
                <a:ea typeface="+mn-ea"/>
                <a:cs typeface="+mn-cs"/>
                <a:sym typeface="Helvetica Neue"/>
              </a:rPr>
              <a:t>TAUW</a:t>
            </a:r>
          </a:p>
        </p:txBody>
      </p:sp>
    </p:spTree>
  </p:cSld>
  <p:clrMapOvr>
    <a:masterClrMapping/>
  </p:clrMapOvr>
  <p:transition spd="med"/>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Naam dia"/>
          <p:cNvSpPr txBox="1">
            <a:spLocks noGrp="1"/>
          </p:cNvSpPr>
          <p:nvPr>
            <p:ph type="title"/>
          </p:nvPr>
        </p:nvSpPr>
        <p:spPr>
          <a:prstGeom prst="rect">
            <a:avLst/>
          </a:prstGeom>
        </p:spPr>
        <p:txBody>
          <a:bodyPr/>
          <a:lstStyle/>
          <a:p>
            <a:r>
              <a:rPr lang="nl-NL" dirty="0"/>
              <a:t>Thema’s werksessie</a:t>
            </a:r>
            <a:endParaRPr dirty="0"/>
          </a:p>
        </p:txBody>
      </p:sp>
      <p:sp>
        <p:nvSpPr>
          <p:cNvPr id="177" name="Dia-opsommingstekst"/>
          <p:cNvSpPr txBox="1">
            <a:spLocks noGrp="1"/>
          </p:cNvSpPr>
          <p:nvPr>
            <p:ph type="body" idx="1"/>
          </p:nvPr>
        </p:nvSpPr>
        <p:spPr>
          <a:xfrm>
            <a:off x="1206500" y="3014064"/>
            <a:ext cx="21971000" cy="8256012"/>
          </a:xfrm>
          <a:prstGeom prst="rect">
            <a:avLst/>
          </a:prstGeom>
        </p:spPr>
        <p:txBody>
          <a:bodyPr/>
          <a:lstStyle/>
          <a:p>
            <a:r>
              <a:rPr lang="nl-NL" dirty="0"/>
              <a:t>Even voorstellen…..</a:t>
            </a:r>
          </a:p>
          <a:p>
            <a:r>
              <a:rPr lang="nl-NL" dirty="0"/>
              <a:t>Resultaten</a:t>
            </a:r>
          </a:p>
          <a:p>
            <a:r>
              <a:rPr lang="nl-NL" dirty="0"/>
              <a:t>Wat hebben wij gedaan</a:t>
            </a:r>
          </a:p>
          <a:p>
            <a:r>
              <a:rPr lang="nl-NL" dirty="0"/>
              <a:t>Hoe werkt het tussen ons</a:t>
            </a:r>
          </a:p>
          <a:p>
            <a:r>
              <a:rPr lang="nl-NL" dirty="0"/>
              <a:t>Interactie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0AA62C-AFA1-30A5-2BFD-74011D55D7F5}"/>
              </a:ext>
            </a:extLst>
          </p:cNvPr>
          <p:cNvSpPr txBox="1"/>
          <p:nvPr/>
        </p:nvSpPr>
        <p:spPr>
          <a:xfrm>
            <a:off x="3086100" y="6334919"/>
            <a:ext cx="17979390" cy="11490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fontAlgn="auto" hangingPunct="0">
              <a:lnSpc>
                <a:spcPct val="80000"/>
              </a:lnSpc>
            </a:pPr>
            <a:r>
              <a:rPr lang="en-GB" sz="8500" b="1" spc="-170" dirty="0">
                <a:solidFill>
                  <a:srgbClr val="000000"/>
                </a:solidFill>
              </a:rPr>
              <a:t>Even </a:t>
            </a:r>
            <a:r>
              <a:rPr lang="en-GB" sz="8500" b="1" spc="-170" dirty="0" err="1">
                <a:solidFill>
                  <a:srgbClr val="000000"/>
                </a:solidFill>
              </a:rPr>
              <a:t>voorstellen</a:t>
            </a:r>
            <a:r>
              <a:rPr lang="en-GB" sz="8500" b="1" spc="-170" dirty="0">
                <a:solidFill>
                  <a:srgbClr val="000000"/>
                </a:solidFill>
              </a:rPr>
              <a:t>…..</a:t>
            </a:r>
          </a:p>
        </p:txBody>
      </p:sp>
    </p:spTree>
    <p:extLst>
      <p:ext uri="{BB962C8B-B14F-4D97-AF65-F5344CB8AC3E}">
        <p14:creationId xmlns:p14="http://schemas.microsoft.com/office/powerpoint/2010/main" val="200937388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D9EE3F6-9FD7-5F91-4BF8-9BC7E1DCB757}"/>
              </a:ext>
            </a:extLst>
          </p:cNvPr>
          <p:cNvPicPr>
            <a:picLocks noChangeAspect="1"/>
          </p:cNvPicPr>
          <p:nvPr/>
        </p:nvPicPr>
        <p:blipFill>
          <a:blip r:embed="rId2"/>
          <a:stretch>
            <a:fillRect/>
          </a:stretch>
        </p:blipFill>
        <p:spPr>
          <a:xfrm>
            <a:off x="1040130" y="1669582"/>
            <a:ext cx="19682460" cy="11105279"/>
          </a:xfrm>
          <a:prstGeom prst="rect">
            <a:avLst/>
          </a:prstGeom>
        </p:spPr>
      </p:pic>
      <p:pic>
        <p:nvPicPr>
          <p:cNvPr id="14" name="Picture 13">
            <a:extLst>
              <a:ext uri="{FF2B5EF4-FFF2-40B4-BE49-F238E27FC236}">
                <a16:creationId xmlns:a16="http://schemas.microsoft.com/office/drawing/2014/main" id="{C2AABB96-98B1-7359-7F1C-5F6A9DC18C56}"/>
              </a:ext>
            </a:extLst>
          </p:cNvPr>
          <p:cNvPicPr>
            <a:picLocks noChangeAspect="1"/>
          </p:cNvPicPr>
          <p:nvPr/>
        </p:nvPicPr>
        <p:blipFill>
          <a:blip r:embed="rId3"/>
          <a:stretch>
            <a:fillRect/>
          </a:stretch>
        </p:blipFill>
        <p:spPr>
          <a:xfrm>
            <a:off x="880110" y="180557"/>
            <a:ext cx="5998128" cy="2310894"/>
          </a:xfrm>
          <a:prstGeom prst="rect">
            <a:avLst/>
          </a:prstGeom>
        </p:spPr>
      </p:pic>
    </p:spTree>
    <p:extLst>
      <p:ext uri="{BB962C8B-B14F-4D97-AF65-F5344CB8AC3E}">
        <p14:creationId xmlns:p14="http://schemas.microsoft.com/office/powerpoint/2010/main" val="130796772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3D19FBC-95D7-5C7B-B57B-698BDAC72D08}"/>
              </a:ext>
            </a:extLst>
          </p:cNvPr>
          <p:cNvSpPr>
            <a:spLocks noGrp="1"/>
          </p:cNvSpPr>
          <p:nvPr>
            <p:ph type="title"/>
          </p:nvPr>
        </p:nvSpPr>
        <p:spPr>
          <a:xfrm>
            <a:off x="1377950" y="919480"/>
            <a:ext cx="21971000" cy="1433163"/>
          </a:xfrm>
        </p:spPr>
        <p:txBody>
          <a:bodyPr/>
          <a:lstStyle/>
          <a:p>
            <a:r>
              <a:rPr lang="en-GB" dirty="0"/>
              <a:t>Henrike</a:t>
            </a:r>
          </a:p>
        </p:txBody>
      </p:sp>
      <p:pic>
        <p:nvPicPr>
          <p:cNvPr id="3" name="Picture 2">
            <a:extLst>
              <a:ext uri="{FF2B5EF4-FFF2-40B4-BE49-F238E27FC236}">
                <a16:creationId xmlns:a16="http://schemas.microsoft.com/office/drawing/2014/main" id="{C2DA1C63-78BF-C7D2-69B1-64E799B0AD96}"/>
              </a:ext>
            </a:extLst>
          </p:cNvPr>
          <p:cNvPicPr>
            <a:picLocks noChangeAspect="1"/>
          </p:cNvPicPr>
          <p:nvPr/>
        </p:nvPicPr>
        <p:blipFill>
          <a:blip r:embed="rId2"/>
          <a:stretch>
            <a:fillRect/>
          </a:stretch>
        </p:blipFill>
        <p:spPr>
          <a:xfrm>
            <a:off x="16768651" y="1915353"/>
            <a:ext cx="5627226" cy="7502968"/>
          </a:xfrm>
          <a:prstGeom prst="rect">
            <a:avLst/>
          </a:prstGeom>
        </p:spPr>
      </p:pic>
      <p:pic>
        <p:nvPicPr>
          <p:cNvPr id="4" name="Picture 3">
            <a:extLst>
              <a:ext uri="{FF2B5EF4-FFF2-40B4-BE49-F238E27FC236}">
                <a16:creationId xmlns:a16="http://schemas.microsoft.com/office/drawing/2014/main" id="{8F405EB0-7CDD-9962-9003-8105B11E5AB8}"/>
              </a:ext>
            </a:extLst>
          </p:cNvPr>
          <p:cNvPicPr>
            <a:picLocks noChangeAspect="1"/>
          </p:cNvPicPr>
          <p:nvPr/>
        </p:nvPicPr>
        <p:blipFill>
          <a:blip r:embed="rId3"/>
          <a:stretch>
            <a:fillRect/>
          </a:stretch>
        </p:blipFill>
        <p:spPr>
          <a:xfrm>
            <a:off x="8598621" y="4023359"/>
            <a:ext cx="7436378" cy="4785011"/>
          </a:xfrm>
          <a:prstGeom prst="rect">
            <a:avLst/>
          </a:prstGeom>
        </p:spPr>
      </p:pic>
      <p:pic>
        <p:nvPicPr>
          <p:cNvPr id="5" name="Picture 4">
            <a:extLst>
              <a:ext uri="{FF2B5EF4-FFF2-40B4-BE49-F238E27FC236}">
                <a16:creationId xmlns:a16="http://schemas.microsoft.com/office/drawing/2014/main" id="{CC320BDA-BA91-82E4-CE29-D2F8B171244A}"/>
              </a:ext>
            </a:extLst>
          </p:cNvPr>
          <p:cNvPicPr>
            <a:picLocks noChangeAspect="1"/>
          </p:cNvPicPr>
          <p:nvPr/>
        </p:nvPicPr>
        <p:blipFill>
          <a:blip r:embed="rId4"/>
          <a:stretch>
            <a:fillRect/>
          </a:stretch>
        </p:blipFill>
        <p:spPr>
          <a:xfrm>
            <a:off x="1076039" y="3280267"/>
            <a:ext cx="7489359" cy="5617019"/>
          </a:xfrm>
          <a:prstGeom prst="rect">
            <a:avLst/>
          </a:prstGeom>
        </p:spPr>
      </p:pic>
    </p:spTree>
    <p:extLst>
      <p:ext uri="{BB962C8B-B14F-4D97-AF65-F5344CB8AC3E}">
        <p14:creationId xmlns:p14="http://schemas.microsoft.com/office/powerpoint/2010/main" val="3360348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3D19FBC-95D7-5C7B-B57B-698BDAC72D08}"/>
              </a:ext>
            </a:extLst>
          </p:cNvPr>
          <p:cNvSpPr>
            <a:spLocks noGrp="1"/>
          </p:cNvSpPr>
          <p:nvPr>
            <p:ph type="title"/>
          </p:nvPr>
        </p:nvSpPr>
        <p:spPr>
          <a:xfrm>
            <a:off x="1377950" y="919480"/>
            <a:ext cx="21971000" cy="1433163"/>
          </a:xfrm>
        </p:spPr>
        <p:txBody>
          <a:bodyPr/>
          <a:lstStyle/>
          <a:p>
            <a:r>
              <a:rPr lang="en-GB" dirty="0"/>
              <a:t>Ralph</a:t>
            </a:r>
          </a:p>
        </p:txBody>
      </p:sp>
      <p:pic>
        <p:nvPicPr>
          <p:cNvPr id="2" name="Picture 4">
            <a:extLst>
              <a:ext uri="{FF2B5EF4-FFF2-40B4-BE49-F238E27FC236}">
                <a16:creationId xmlns:a16="http://schemas.microsoft.com/office/drawing/2014/main" id="{285B89BA-C33E-5FE0-9BCB-C0117057C7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92200" y="3546583"/>
            <a:ext cx="3942070" cy="5081900"/>
          </a:xfrm>
          <a:prstGeom prst="rect">
            <a:avLst/>
          </a:prstGeom>
        </p:spPr>
      </p:pic>
      <p:pic>
        <p:nvPicPr>
          <p:cNvPr id="6" name="Picture 7">
            <a:extLst>
              <a:ext uri="{FF2B5EF4-FFF2-40B4-BE49-F238E27FC236}">
                <a16:creationId xmlns:a16="http://schemas.microsoft.com/office/drawing/2014/main" id="{7E4E8A71-6231-AE22-8135-8D670DD4BD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808" y="3032233"/>
            <a:ext cx="4298928" cy="2413682"/>
          </a:xfrm>
          <a:prstGeom prst="rect">
            <a:avLst/>
          </a:prstGeom>
        </p:spPr>
      </p:pic>
      <p:pic>
        <p:nvPicPr>
          <p:cNvPr id="8" name="Picture 9">
            <a:extLst>
              <a:ext uri="{FF2B5EF4-FFF2-40B4-BE49-F238E27FC236}">
                <a16:creationId xmlns:a16="http://schemas.microsoft.com/office/drawing/2014/main" id="{DF57E04E-3E47-CF3D-24A0-14900DBDD715}"/>
              </a:ext>
            </a:extLst>
          </p:cNvPr>
          <p:cNvPicPr>
            <a:picLocks noChangeAspect="1"/>
          </p:cNvPicPr>
          <p:nvPr/>
        </p:nvPicPr>
        <p:blipFill>
          <a:blip r:embed="rId4"/>
          <a:stretch>
            <a:fillRect/>
          </a:stretch>
        </p:blipFill>
        <p:spPr>
          <a:xfrm>
            <a:off x="908808" y="6253377"/>
            <a:ext cx="4295022" cy="3330336"/>
          </a:xfrm>
          <a:prstGeom prst="rect">
            <a:avLst/>
          </a:prstGeom>
        </p:spPr>
      </p:pic>
      <p:pic>
        <p:nvPicPr>
          <p:cNvPr id="9" name="Picture 19">
            <a:extLst>
              <a:ext uri="{FF2B5EF4-FFF2-40B4-BE49-F238E27FC236}">
                <a16:creationId xmlns:a16="http://schemas.microsoft.com/office/drawing/2014/main" id="{5F4A8C7A-13C3-A695-70B5-BC5EB531F741}"/>
              </a:ext>
            </a:extLst>
          </p:cNvPr>
          <p:cNvPicPr>
            <a:picLocks noChangeAspect="1"/>
          </p:cNvPicPr>
          <p:nvPr/>
        </p:nvPicPr>
        <p:blipFill>
          <a:blip r:embed="rId5"/>
          <a:stretch>
            <a:fillRect/>
          </a:stretch>
        </p:blipFill>
        <p:spPr>
          <a:xfrm>
            <a:off x="6365072" y="3032233"/>
            <a:ext cx="8595850" cy="4829215"/>
          </a:xfrm>
          <a:prstGeom prst="rect">
            <a:avLst/>
          </a:prstGeom>
        </p:spPr>
      </p:pic>
      <p:pic>
        <p:nvPicPr>
          <p:cNvPr id="4" name="Picture 3">
            <a:extLst>
              <a:ext uri="{FF2B5EF4-FFF2-40B4-BE49-F238E27FC236}">
                <a16:creationId xmlns:a16="http://schemas.microsoft.com/office/drawing/2014/main" id="{5CA67EBA-6BDD-C78A-1E42-AFAB860B2D7F}"/>
              </a:ext>
            </a:extLst>
          </p:cNvPr>
          <p:cNvPicPr>
            <a:picLocks noChangeAspect="1"/>
          </p:cNvPicPr>
          <p:nvPr/>
        </p:nvPicPr>
        <p:blipFill>
          <a:blip r:embed="rId6"/>
          <a:stretch>
            <a:fillRect/>
          </a:stretch>
        </p:blipFill>
        <p:spPr>
          <a:xfrm>
            <a:off x="13582213" y="5109504"/>
            <a:ext cx="4584761" cy="5051052"/>
          </a:xfrm>
          <a:prstGeom prst="rect">
            <a:avLst/>
          </a:prstGeom>
        </p:spPr>
      </p:pic>
    </p:spTree>
    <p:extLst>
      <p:ext uri="{BB962C8B-B14F-4D97-AF65-F5344CB8AC3E}">
        <p14:creationId xmlns:p14="http://schemas.microsoft.com/office/powerpoint/2010/main" val="3485053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432BE9F-BD66-E609-3E3D-A630FE17D7EF}"/>
              </a:ext>
            </a:extLst>
          </p:cNvPr>
          <p:cNvSpPr>
            <a:spLocks noGrp="1"/>
          </p:cNvSpPr>
          <p:nvPr>
            <p:ph type="body" sz="half" idx="1"/>
          </p:nvPr>
        </p:nvSpPr>
        <p:spPr/>
        <p:txBody>
          <a:bodyPr>
            <a:normAutofit/>
          </a:bodyPr>
          <a:lstStyle/>
          <a:p>
            <a:r>
              <a:rPr lang="en-GB" dirty="0" err="1"/>
              <a:t>Resultaten</a:t>
            </a:r>
            <a:endParaRPr lang="en-GB" dirty="0"/>
          </a:p>
        </p:txBody>
      </p:sp>
    </p:spTree>
    <p:extLst>
      <p:ext uri="{BB962C8B-B14F-4D97-AF65-F5344CB8AC3E}">
        <p14:creationId xmlns:p14="http://schemas.microsoft.com/office/powerpoint/2010/main" val="407128333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513530-E19D-D511-0D96-4344BF696F64}"/>
              </a:ext>
            </a:extLst>
          </p:cNvPr>
          <p:cNvSpPr>
            <a:spLocks noGrp="1"/>
          </p:cNvSpPr>
          <p:nvPr>
            <p:ph type="title"/>
          </p:nvPr>
        </p:nvSpPr>
        <p:spPr/>
        <p:txBody>
          <a:bodyPr/>
          <a:lstStyle/>
          <a:p>
            <a:r>
              <a:rPr lang="en-GB" dirty="0"/>
              <a:t>Trend </a:t>
            </a:r>
            <a:r>
              <a:rPr lang="en-GB" dirty="0" err="1"/>
              <a:t>genderverhouding</a:t>
            </a:r>
            <a:r>
              <a:rPr lang="en-GB" dirty="0"/>
              <a:t> TAUW</a:t>
            </a:r>
          </a:p>
        </p:txBody>
      </p:sp>
      <p:pic>
        <p:nvPicPr>
          <p:cNvPr id="9" name="Picture 8">
            <a:extLst>
              <a:ext uri="{FF2B5EF4-FFF2-40B4-BE49-F238E27FC236}">
                <a16:creationId xmlns:a16="http://schemas.microsoft.com/office/drawing/2014/main" id="{36ECC2BC-FD0D-0872-73CE-F0A3C93DBED8}"/>
              </a:ext>
            </a:extLst>
          </p:cNvPr>
          <p:cNvPicPr>
            <a:picLocks noChangeAspect="1"/>
          </p:cNvPicPr>
          <p:nvPr/>
        </p:nvPicPr>
        <p:blipFill>
          <a:blip r:embed="rId2"/>
          <a:stretch>
            <a:fillRect/>
          </a:stretch>
        </p:blipFill>
        <p:spPr>
          <a:xfrm>
            <a:off x="403144" y="2242230"/>
            <a:ext cx="22774356" cy="7749907"/>
          </a:xfrm>
          <a:prstGeom prst="rect">
            <a:avLst/>
          </a:prstGeom>
        </p:spPr>
      </p:pic>
      <p:pic>
        <p:nvPicPr>
          <p:cNvPr id="8" name="Picture 7">
            <a:extLst>
              <a:ext uri="{FF2B5EF4-FFF2-40B4-BE49-F238E27FC236}">
                <a16:creationId xmlns:a16="http://schemas.microsoft.com/office/drawing/2014/main" id="{1858B4E8-7A19-C201-D7DD-358630349BB3}"/>
              </a:ext>
            </a:extLst>
          </p:cNvPr>
          <p:cNvPicPr>
            <a:picLocks noChangeAspect="1"/>
          </p:cNvPicPr>
          <p:nvPr/>
        </p:nvPicPr>
        <p:blipFill>
          <a:blip r:embed="rId3"/>
          <a:stretch>
            <a:fillRect/>
          </a:stretch>
        </p:blipFill>
        <p:spPr>
          <a:xfrm>
            <a:off x="18493802" y="492008"/>
            <a:ext cx="5400259" cy="2973032"/>
          </a:xfrm>
          <a:prstGeom prst="rect">
            <a:avLst/>
          </a:prstGeom>
        </p:spPr>
      </p:pic>
    </p:spTree>
    <p:extLst>
      <p:ext uri="{BB962C8B-B14F-4D97-AF65-F5344CB8AC3E}">
        <p14:creationId xmlns:p14="http://schemas.microsoft.com/office/powerpoint/2010/main" val="241831773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432BE9F-BD66-E609-3E3D-A630FE17D7EF}"/>
              </a:ext>
            </a:extLst>
          </p:cNvPr>
          <p:cNvSpPr>
            <a:spLocks noGrp="1"/>
          </p:cNvSpPr>
          <p:nvPr>
            <p:ph type="body" sz="half" idx="1"/>
          </p:nvPr>
        </p:nvSpPr>
        <p:spPr/>
        <p:txBody>
          <a:bodyPr>
            <a:normAutofit/>
          </a:bodyPr>
          <a:lstStyle/>
          <a:p>
            <a:r>
              <a:rPr lang="en-GB" dirty="0"/>
              <a:t>Wat </a:t>
            </a:r>
            <a:r>
              <a:rPr lang="en-GB" dirty="0" err="1"/>
              <a:t>hebben</a:t>
            </a:r>
            <a:r>
              <a:rPr lang="en-GB" dirty="0"/>
              <a:t> </a:t>
            </a:r>
            <a:r>
              <a:rPr lang="en-GB" dirty="0" err="1"/>
              <a:t>wij</a:t>
            </a:r>
            <a:r>
              <a:rPr lang="en-GB" dirty="0"/>
              <a:t> </a:t>
            </a:r>
            <a:r>
              <a:rPr lang="en-GB" dirty="0" err="1"/>
              <a:t>gedaan</a:t>
            </a:r>
            <a:endParaRPr lang="en-GB" dirty="0"/>
          </a:p>
        </p:txBody>
      </p:sp>
    </p:spTree>
    <p:extLst>
      <p:ext uri="{BB962C8B-B14F-4D97-AF65-F5344CB8AC3E}">
        <p14:creationId xmlns:p14="http://schemas.microsoft.com/office/powerpoint/2010/main" val="185411132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E286-3D6F-0D8D-F8E7-39EDA5732CBC}"/>
              </a:ext>
            </a:extLst>
          </p:cNvPr>
          <p:cNvSpPr>
            <a:spLocks noGrp="1"/>
          </p:cNvSpPr>
          <p:nvPr>
            <p:ph type="title"/>
          </p:nvPr>
        </p:nvSpPr>
        <p:spPr/>
        <p:txBody>
          <a:bodyPr/>
          <a:lstStyle/>
          <a:p>
            <a:r>
              <a:rPr lang="en-GB" dirty="0" err="1"/>
              <a:t>Onze</a:t>
            </a:r>
            <a:r>
              <a:rPr lang="en-GB" dirty="0"/>
              <a:t> reis </a:t>
            </a:r>
          </a:p>
        </p:txBody>
      </p:sp>
      <p:sp>
        <p:nvSpPr>
          <p:cNvPr id="4" name="Text Placeholder 3">
            <a:extLst>
              <a:ext uri="{FF2B5EF4-FFF2-40B4-BE49-F238E27FC236}">
                <a16:creationId xmlns:a16="http://schemas.microsoft.com/office/drawing/2014/main" id="{3453B4F3-32B1-E082-2F78-505C06783B55}"/>
              </a:ext>
            </a:extLst>
          </p:cNvPr>
          <p:cNvSpPr>
            <a:spLocks noGrp="1"/>
          </p:cNvSpPr>
          <p:nvPr>
            <p:ph type="body" idx="1"/>
          </p:nvPr>
        </p:nvSpPr>
        <p:spPr>
          <a:xfrm>
            <a:off x="1061357" y="2512663"/>
            <a:ext cx="13226143" cy="8256012"/>
          </a:xfrm>
        </p:spPr>
        <p:txBody>
          <a:bodyPr>
            <a:normAutofit/>
          </a:bodyPr>
          <a:lstStyle/>
          <a:p>
            <a:r>
              <a:rPr lang="en-GB" dirty="0"/>
              <a:t>Het </a:t>
            </a:r>
            <a:r>
              <a:rPr lang="en-GB" dirty="0" err="1"/>
              <a:t>begon</a:t>
            </a:r>
            <a:r>
              <a:rPr lang="en-GB" dirty="0"/>
              <a:t> met </a:t>
            </a:r>
            <a:r>
              <a:rPr lang="en-GB" dirty="0" err="1"/>
              <a:t>een</a:t>
            </a:r>
            <a:r>
              <a:rPr lang="en-GB" dirty="0"/>
              <a:t> </a:t>
            </a:r>
            <a:r>
              <a:rPr lang="en-GB" dirty="0" err="1"/>
              <a:t>etentje</a:t>
            </a:r>
            <a:r>
              <a:rPr lang="en-GB" dirty="0"/>
              <a:t>……</a:t>
            </a:r>
            <a:r>
              <a:rPr lang="en-GB" dirty="0" err="1"/>
              <a:t>RvC</a:t>
            </a:r>
            <a:r>
              <a:rPr lang="en-GB" dirty="0"/>
              <a:t> over de </a:t>
            </a:r>
            <a:r>
              <a:rPr lang="en-GB" dirty="0" err="1"/>
              <a:t>streep</a:t>
            </a:r>
            <a:endParaRPr lang="en-GB" dirty="0"/>
          </a:p>
          <a:p>
            <a:r>
              <a:rPr lang="en-GB" dirty="0" err="1"/>
              <a:t>Agendering</a:t>
            </a:r>
            <a:r>
              <a:rPr lang="en-GB" dirty="0"/>
              <a:t> </a:t>
            </a:r>
            <a:r>
              <a:rPr lang="en-GB" dirty="0" err="1"/>
              <a:t>bij</a:t>
            </a:r>
            <a:r>
              <a:rPr lang="en-GB" dirty="0"/>
              <a:t> MT Nederland en </a:t>
            </a:r>
            <a:r>
              <a:rPr lang="en-GB" dirty="0" err="1"/>
              <a:t>bij</a:t>
            </a:r>
            <a:r>
              <a:rPr lang="en-GB" dirty="0"/>
              <a:t> HR</a:t>
            </a:r>
          </a:p>
          <a:p>
            <a:r>
              <a:rPr lang="en-GB" dirty="0"/>
              <a:t>Walk the talk!</a:t>
            </a:r>
            <a:endParaRPr lang="en-GB" i="1" dirty="0">
              <a:highlight>
                <a:srgbClr val="FFFF00"/>
              </a:highlight>
            </a:endParaRPr>
          </a:p>
          <a:p>
            <a:r>
              <a:rPr lang="en-GB" dirty="0" err="1"/>
              <a:t>Oprichten</a:t>
            </a:r>
            <a:r>
              <a:rPr lang="en-GB" dirty="0"/>
              <a:t> </a:t>
            </a:r>
            <a:r>
              <a:rPr lang="en-GB" dirty="0" err="1"/>
              <a:t>werkgroep</a:t>
            </a:r>
            <a:r>
              <a:rPr lang="en-GB" dirty="0"/>
              <a:t> met diverse </a:t>
            </a:r>
            <a:r>
              <a:rPr lang="en-GB" dirty="0" err="1"/>
              <a:t>samenstelling</a:t>
            </a:r>
            <a:r>
              <a:rPr lang="en-GB" dirty="0"/>
              <a:t> (</a:t>
            </a:r>
            <a:r>
              <a:rPr lang="en-GB" dirty="0" err="1"/>
              <a:t>moeilijk</a:t>
            </a:r>
            <a:r>
              <a:rPr lang="en-GB" dirty="0"/>
              <a:t>)</a:t>
            </a:r>
          </a:p>
          <a:p>
            <a:r>
              <a:rPr lang="en-GB" dirty="0"/>
              <a:t>Charter SER </a:t>
            </a:r>
            <a:r>
              <a:rPr lang="en-GB" dirty="0" err="1"/>
              <a:t>getekend</a:t>
            </a:r>
            <a:endParaRPr lang="en-GB" dirty="0"/>
          </a:p>
          <a:p>
            <a:endParaRPr lang="en-GB" dirty="0"/>
          </a:p>
        </p:txBody>
      </p:sp>
      <p:pic>
        <p:nvPicPr>
          <p:cNvPr id="3" name="Picture 9">
            <a:extLst>
              <a:ext uri="{FF2B5EF4-FFF2-40B4-BE49-F238E27FC236}">
                <a16:creationId xmlns:a16="http://schemas.microsoft.com/office/drawing/2014/main" id="{0F8C507F-0B49-B898-585C-428F23797BF5}"/>
              </a:ext>
            </a:extLst>
          </p:cNvPr>
          <p:cNvPicPr>
            <a:picLocks noChangeAspect="1"/>
          </p:cNvPicPr>
          <p:nvPr/>
        </p:nvPicPr>
        <p:blipFill>
          <a:blip r:embed="rId2"/>
          <a:stretch>
            <a:fillRect/>
          </a:stretch>
        </p:blipFill>
        <p:spPr>
          <a:xfrm>
            <a:off x="15064740" y="5799279"/>
            <a:ext cx="8257903" cy="4648596"/>
          </a:xfrm>
          <a:prstGeom prst="rect">
            <a:avLst/>
          </a:prstGeom>
        </p:spPr>
      </p:pic>
      <p:pic>
        <p:nvPicPr>
          <p:cNvPr id="8" name="Picture 7">
            <a:extLst>
              <a:ext uri="{FF2B5EF4-FFF2-40B4-BE49-F238E27FC236}">
                <a16:creationId xmlns:a16="http://schemas.microsoft.com/office/drawing/2014/main" id="{9B3B6C89-8A2B-825E-2F52-322E422F76DD}"/>
              </a:ext>
            </a:extLst>
          </p:cNvPr>
          <p:cNvPicPr>
            <a:picLocks noChangeAspect="1"/>
          </p:cNvPicPr>
          <p:nvPr/>
        </p:nvPicPr>
        <p:blipFill>
          <a:blip r:embed="rId3"/>
          <a:stretch>
            <a:fillRect/>
          </a:stretch>
        </p:blipFill>
        <p:spPr>
          <a:xfrm>
            <a:off x="15064740" y="1079500"/>
            <a:ext cx="8185110" cy="4512924"/>
          </a:xfrm>
          <a:prstGeom prst="rect">
            <a:avLst/>
          </a:prstGeom>
        </p:spPr>
      </p:pic>
    </p:spTree>
    <p:extLst>
      <p:ext uri="{BB962C8B-B14F-4D97-AF65-F5344CB8AC3E}">
        <p14:creationId xmlns:p14="http://schemas.microsoft.com/office/powerpoint/2010/main" val="151581833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E286-3D6F-0D8D-F8E7-39EDA5732CBC}"/>
              </a:ext>
            </a:extLst>
          </p:cNvPr>
          <p:cNvSpPr>
            <a:spLocks noGrp="1"/>
          </p:cNvSpPr>
          <p:nvPr>
            <p:ph type="title"/>
          </p:nvPr>
        </p:nvSpPr>
        <p:spPr/>
        <p:txBody>
          <a:bodyPr/>
          <a:lstStyle/>
          <a:p>
            <a:r>
              <a:rPr lang="en-GB" dirty="0" err="1"/>
              <a:t>Onze</a:t>
            </a:r>
            <a:r>
              <a:rPr lang="en-GB" dirty="0"/>
              <a:t> reis </a:t>
            </a:r>
          </a:p>
        </p:txBody>
      </p:sp>
      <p:sp>
        <p:nvSpPr>
          <p:cNvPr id="4" name="Text Placeholder 3">
            <a:extLst>
              <a:ext uri="{FF2B5EF4-FFF2-40B4-BE49-F238E27FC236}">
                <a16:creationId xmlns:a16="http://schemas.microsoft.com/office/drawing/2014/main" id="{3453B4F3-32B1-E082-2F78-505C06783B55}"/>
              </a:ext>
            </a:extLst>
          </p:cNvPr>
          <p:cNvSpPr>
            <a:spLocks noGrp="1"/>
          </p:cNvSpPr>
          <p:nvPr>
            <p:ph type="body" idx="1"/>
          </p:nvPr>
        </p:nvSpPr>
        <p:spPr>
          <a:xfrm>
            <a:off x="1061357" y="2512663"/>
            <a:ext cx="12197443" cy="8256012"/>
          </a:xfrm>
        </p:spPr>
        <p:txBody>
          <a:bodyPr>
            <a:normAutofit/>
          </a:bodyPr>
          <a:lstStyle/>
          <a:p>
            <a:r>
              <a:rPr lang="en-GB" dirty="0" err="1"/>
              <a:t>Ontwikkelen</a:t>
            </a:r>
            <a:r>
              <a:rPr lang="en-GB" dirty="0"/>
              <a:t> en </a:t>
            </a:r>
            <a:r>
              <a:rPr lang="en-GB" dirty="0" err="1"/>
              <a:t>geven</a:t>
            </a:r>
            <a:r>
              <a:rPr lang="en-GB" dirty="0"/>
              <a:t> eigen workshops </a:t>
            </a:r>
            <a:r>
              <a:rPr lang="en-GB" dirty="0" err="1"/>
              <a:t>Vrouwen</a:t>
            </a:r>
            <a:r>
              <a:rPr lang="en-GB" dirty="0"/>
              <a:t> </a:t>
            </a:r>
            <a:r>
              <a:rPr lang="en-GB"/>
              <a:t>met impact</a:t>
            </a:r>
            <a:endParaRPr lang="en-GB" dirty="0"/>
          </a:p>
          <a:p>
            <a:r>
              <a:rPr lang="en-GB" dirty="0" err="1"/>
              <a:t>Onderdeel</a:t>
            </a:r>
            <a:r>
              <a:rPr lang="en-GB" dirty="0"/>
              <a:t> van onboarding </a:t>
            </a:r>
            <a:r>
              <a:rPr lang="en-GB" dirty="0" err="1"/>
              <a:t>programma</a:t>
            </a:r>
            <a:endParaRPr lang="en-GB" dirty="0"/>
          </a:p>
          <a:p>
            <a:r>
              <a:rPr lang="en-GB" dirty="0"/>
              <a:t>Focus op </a:t>
            </a:r>
            <a:r>
              <a:rPr lang="en-GB" dirty="0" err="1"/>
              <a:t>genderdiversiteit</a:t>
            </a:r>
            <a:r>
              <a:rPr lang="en-GB" dirty="0"/>
              <a:t> op alle </a:t>
            </a:r>
            <a:r>
              <a:rPr lang="en-GB" dirty="0" err="1"/>
              <a:t>niveaus</a:t>
            </a:r>
            <a:r>
              <a:rPr lang="en-GB" dirty="0"/>
              <a:t> </a:t>
            </a:r>
            <a:r>
              <a:rPr lang="en-GB" dirty="0" err="1"/>
              <a:t>vastgehouden</a:t>
            </a:r>
            <a:endParaRPr lang="en-GB" dirty="0"/>
          </a:p>
          <a:p>
            <a:r>
              <a:rPr lang="en-GB" dirty="0"/>
              <a:t>Nu </a:t>
            </a:r>
            <a:r>
              <a:rPr lang="en-GB" dirty="0" err="1"/>
              <a:t>ook</a:t>
            </a:r>
            <a:r>
              <a:rPr lang="en-GB" dirty="0"/>
              <a:t> </a:t>
            </a:r>
            <a:r>
              <a:rPr lang="en-GB" dirty="0" err="1"/>
              <a:t>verschuiving</a:t>
            </a:r>
            <a:r>
              <a:rPr lang="en-GB" dirty="0"/>
              <a:t> </a:t>
            </a:r>
            <a:r>
              <a:rPr lang="en-GB" dirty="0" err="1"/>
              <a:t>naar</a:t>
            </a:r>
            <a:r>
              <a:rPr lang="en-GB" dirty="0"/>
              <a:t> </a:t>
            </a:r>
            <a:r>
              <a:rPr lang="en-GB" dirty="0" err="1"/>
              <a:t>inclusief</a:t>
            </a:r>
            <a:r>
              <a:rPr lang="en-GB" dirty="0"/>
              <a:t> </a:t>
            </a:r>
            <a:r>
              <a:rPr lang="en-GB" dirty="0" err="1"/>
              <a:t>leiderschap</a:t>
            </a:r>
            <a:r>
              <a:rPr lang="en-GB" dirty="0"/>
              <a:t> en </a:t>
            </a:r>
            <a:r>
              <a:rPr lang="en-GB" dirty="0" err="1"/>
              <a:t>sociale</a:t>
            </a:r>
            <a:r>
              <a:rPr lang="en-GB" dirty="0"/>
              <a:t> </a:t>
            </a:r>
            <a:r>
              <a:rPr lang="en-GB" dirty="0" err="1"/>
              <a:t>veiligheid</a:t>
            </a:r>
            <a:endParaRPr lang="en-GB" dirty="0"/>
          </a:p>
        </p:txBody>
      </p:sp>
      <p:pic>
        <p:nvPicPr>
          <p:cNvPr id="5" name="Picture 4">
            <a:extLst>
              <a:ext uri="{FF2B5EF4-FFF2-40B4-BE49-F238E27FC236}">
                <a16:creationId xmlns:a16="http://schemas.microsoft.com/office/drawing/2014/main" id="{14A0D700-C649-126B-9A2D-33C1BD1D3A4C}"/>
              </a:ext>
            </a:extLst>
          </p:cNvPr>
          <p:cNvPicPr>
            <a:picLocks noChangeAspect="1"/>
          </p:cNvPicPr>
          <p:nvPr/>
        </p:nvPicPr>
        <p:blipFill>
          <a:blip r:embed="rId2"/>
          <a:stretch>
            <a:fillRect/>
          </a:stretch>
        </p:blipFill>
        <p:spPr>
          <a:xfrm>
            <a:off x="14849894" y="1303020"/>
            <a:ext cx="8073308" cy="4487944"/>
          </a:xfrm>
          <a:prstGeom prst="rect">
            <a:avLst/>
          </a:prstGeom>
        </p:spPr>
      </p:pic>
      <p:pic>
        <p:nvPicPr>
          <p:cNvPr id="7" name="Picture 6">
            <a:extLst>
              <a:ext uri="{FF2B5EF4-FFF2-40B4-BE49-F238E27FC236}">
                <a16:creationId xmlns:a16="http://schemas.microsoft.com/office/drawing/2014/main" id="{EDC7C42F-F3A0-F34E-DC7B-3257A120D0D9}"/>
              </a:ext>
            </a:extLst>
          </p:cNvPr>
          <p:cNvPicPr>
            <a:picLocks noChangeAspect="1"/>
          </p:cNvPicPr>
          <p:nvPr/>
        </p:nvPicPr>
        <p:blipFill>
          <a:blip r:embed="rId3"/>
          <a:stretch>
            <a:fillRect/>
          </a:stretch>
        </p:blipFill>
        <p:spPr>
          <a:xfrm>
            <a:off x="15099036" y="6087776"/>
            <a:ext cx="7824166" cy="4281225"/>
          </a:xfrm>
          <a:prstGeom prst="rect">
            <a:avLst/>
          </a:prstGeom>
        </p:spPr>
      </p:pic>
    </p:spTree>
    <p:extLst>
      <p:ext uri="{BB962C8B-B14F-4D97-AF65-F5344CB8AC3E}">
        <p14:creationId xmlns:p14="http://schemas.microsoft.com/office/powerpoint/2010/main" val="94870517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432BE9F-BD66-E609-3E3D-A630FE17D7EF}"/>
              </a:ext>
            </a:extLst>
          </p:cNvPr>
          <p:cNvSpPr>
            <a:spLocks noGrp="1"/>
          </p:cNvSpPr>
          <p:nvPr>
            <p:ph type="body" sz="half" idx="1"/>
          </p:nvPr>
        </p:nvSpPr>
        <p:spPr/>
        <p:txBody>
          <a:bodyPr>
            <a:normAutofit/>
          </a:bodyPr>
          <a:lstStyle/>
          <a:p>
            <a:r>
              <a:rPr lang="en-GB" dirty="0"/>
              <a:t>Hoe </a:t>
            </a:r>
            <a:r>
              <a:rPr lang="en-GB" dirty="0" err="1"/>
              <a:t>werkt</a:t>
            </a:r>
            <a:r>
              <a:rPr lang="en-GB" dirty="0"/>
              <a:t> het </a:t>
            </a:r>
            <a:r>
              <a:rPr lang="en-GB" dirty="0" err="1"/>
              <a:t>tussen</a:t>
            </a:r>
            <a:r>
              <a:rPr lang="en-GB" dirty="0"/>
              <a:t> </a:t>
            </a:r>
            <a:r>
              <a:rPr lang="en-GB" dirty="0" err="1"/>
              <a:t>ons</a:t>
            </a:r>
            <a:endParaRPr lang="en-GB" dirty="0"/>
          </a:p>
        </p:txBody>
      </p:sp>
    </p:spTree>
    <p:extLst>
      <p:ext uri="{BB962C8B-B14F-4D97-AF65-F5344CB8AC3E}">
        <p14:creationId xmlns:p14="http://schemas.microsoft.com/office/powerpoint/2010/main" val="68439636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37CAA-00CE-7275-3A2E-B9CE12114E05}"/>
              </a:ext>
            </a:extLst>
          </p:cNvPr>
          <p:cNvSpPr>
            <a:spLocks noGrp="1"/>
          </p:cNvSpPr>
          <p:nvPr>
            <p:ph type="title"/>
          </p:nvPr>
        </p:nvSpPr>
        <p:spPr/>
        <p:txBody>
          <a:bodyPr>
            <a:normAutofit/>
          </a:bodyPr>
          <a:lstStyle/>
          <a:p>
            <a:r>
              <a:rPr lang="en-US" b="1" dirty="0">
                <a:ea typeface="+mj-lt"/>
                <a:cs typeface="+mj-lt"/>
              </a:rPr>
              <a:t>Hoe </a:t>
            </a:r>
            <a:r>
              <a:rPr lang="en-US" b="1" dirty="0" err="1">
                <a:ea typeface="+mj-lt"/>
                <a:cs typeface="+mj-lt"/>
              </a:rPr>
              <a:t>werkt</a:t>
            </a:r>
            <a:r>
              <a:rPr lang="en-US" b="1" dirty="0">
                <a:ea typeface="+mj-lt"/>
                <a:cs typeface="+mj-lt"/>
              </a:rPr>
              <a:t> het</a:t>
            </a:r>
            <a:endParaRPr lang="en-US" dirty="0"/>
          </a:p>
        </p:txBody>
      </p:sp>
      <p:sp>
        <p:nvSpPr>
          <p:cNvPr id="8" name="Content Placeholder 7">
            <a:extLst>
              <a:ext uri="{FF2B5EF4-FFF2-40B4-BE49-F238E27FC236}">
                <a16:creationId xmlns:a16="http://schemas.microsoft.com/office/drawing/2014/main" id="{C74AD5F6-8BFB-7B20-D6A4-E1AD200341A2}"/>
              </a:ext>
            </a:extLst>
          </p:cNvPr>
          <p:cNvSpPr>
            <a:spLocks noGrp="1"/>
          </p:cNvSpPr>
          <p:nvPr>
            <p:ph idx="1"/>
          </p:nvPr>
        </p:nvSpPr>
        <p:spPr>
          <a:xfrm>
            <a:off x="925699" y="2671906"/>
            <a:ext cx="16973681" cy="7786544"/>
          </a:xfrm>
        </p:spPr>
        <p:txBody>
          <a:bodyPr>
            <a:normAutofit fontScale="92500" lnSpcReduction="10000"/>
          </a:bodyPr>
          <a:lstStyle/>
          <a:p>
            <a:r>
              <a:rPr lang="nl-NL" sz="4000" dirty="0">
                <a:cs typeface="Arial"/>
              </a:rPr>
              <a:t>Bij de start hebben wij een overzicht gemaakt van onze competenties die we delen en waar we anders zijn, past nog steeds heel goed. 
We hebben samen onze leiderschapsstijlen onderzocht, accepteren en benutten onze verschillen en overeenkomsten.</a:t>
            </a:r>
          </a:p>
          <a:p>
            <a:r>
              <a:rPr lang="nl-NL" sz="4000" dirty="0">
                <a:cs typeface="Arial"/>
              </a:rPr>
              <a:t>We hebben een vertrouwensrelatie opgebouwd waarin we de meerwaarde van de onderlinge verschillen erkennen, het bijbehorende ongemak accepteren en bereid zijn elkaars succes en mislukkingen te delen. 
We hebben een balans gevonden in het 'vertrouwen' en 'uitdagen' van elkaar 
We stemmen maandelijks af in een 24-uurs vergadering en beperken onze samenwerking tot 'significante veranderingen' die meestal een korte intensieve periode van samenwerking vereisen</a:t>
            </a:r>
            <a:endParaRPr lang="en-GB" dirty="0"/>
          </a:p>
        </p:txBody>
      </p:sp>
      <p:sp>
        <p:nvSpPr>
          <p:cNvPr id="5" name="Slide Number Placeholder 4">
            <a:extLst>
              <a:ext uri="{FF2B5EF4-FFF2-40B4-BE49-F238E27FC236}">
                <a16:creationId xmlns:a16="http://schemas.microsoft.com/office/drawing/2014/main" id="{CE7E6AD9-F454-27EA-749C-D0E6145BDEF0}"/>
              </a:ext>
            </a:extLst>
          </p:cNvPr>
          <p:cNvSpPr>
            <a:spLocks noGrp="1"/>
          </p:cNvSpPr>
          <p:nvPr>
            <p:ph type="sldNum" sz="quarter" idx="4294967295"/>
          </p:nvPr>
        </p:nvSpPr>
        <p:spPr>
          <a:xfrm>
            <a:off x="23430073" y="12733160"/>
            <a:ext cx="294953" cy="379591"/>
          </a:xfrm>
        </p:spPr>
        <p:txBody>
          <a:bodyPr/>
          <a:lstStyle/>
          <a:p>
            <a:fld id="{D38E0D59-3C3C-A240-8AC1-71A64A27DE0E}" type="slidenum">
              <a:rPr lang="nl-NL" smtClean="0"/>
              <a:pPr/>
              <a:t>13</a:t>
            </a:fld>
            <a:r>
              <a:rPr lang="nl-NL" dirty="0"/>
              <a:t>.</a:t>
            </a:r>
          </a:p>
        </p:txBody>
      </p:sp>
      <p:sp>
        <p:nvSpPr>
          <p:cNvPr id="7" name="Content Placeholder 3">
            <a:extLst>
              <a:ext uri="{FF2B5EF4-FFF2-40B4-BE49-F238E27FC236}">
                <a16:creationId xmlns:a16="http://schemas.microsoft.com/office/drawing/2014/main" id="{57ECD190-B67C-24A8-B409-1AFDA95B0990}"/>
              </a:ext>
            </a:extLst>
          </p:cNvPr>
          <p:cNvSpPr txBox="1">
            <a:spLocks/>
          </p:cNvSpPr>
          <p:nvPr/>
        </p:nvSpPr>
        <p:spPr>
          <a:xfrm>
            <a:off x="1840659" y="2741765"/>
            <a:ext cx="13569230" cy="6971862"/>
          </a:xfrm>
          <a:prstGeom prst="rect">
            <a:avLst/>
          </a:prstGeom>
        </p:spPr>
        <p:txBody>
          <a:bodyPr vert="horz" lIns="182880" tIns="91440" rIns="182880" bIns="91440" rtlCol="0" anchor="t">
            <a:noAutofit/>
          </a:bodyPr>
          <a:lstStyle>
            <a:lvl1pPr marL="342900" indent="-342900" algn="l" defTabSz="914400" rtl="0" eaLnBrk="1" latinLnBrk="0" hangingPunct="1">
              <a:lnSpc>
                <a:spcPct val="100000"/>
              </a:lnSpc>
              <a:spcBef>
                <a:spcPts val="1000"/>
              </a:spcBef>
              <a:buClr>
                <a:srgbClr val="008BA4"/>
              </a:buClr>
              <a:buFont typeface="Arial" panose="020B0604020202020204" pitchFamily="34" charset="0"/>
              <a:buChar char="•"/>
              <a:defRPr sz="2000" b="0" kern="1200" baseline="0">
                <a:solidFill>
                  <a:schemeClr val="tx1"/>
                </a:solidFill>
                <a:latin typeface="+mn-lt"/>
                <a:ea typeface="+mn-ea"/>
                <a:cs typeface="+mn-cs"/>
              </a:defRPr>
            </a:lvl1pPr>
            <a:lvl2pPr marL="684000" indent="-342900" algn="l" defTabSz="914400" rtl="0" eaLnBrk="1" latinLnBrk="0" hangingPunct="1">
              <a:lnSpc>
                <a:spcPct val="100000"/>
              </a:lnSpc>
              <a:spcBef>
                <a:spcPts val="1000"/>
              </a:spcBef>
              <a:buClr>
                <a:schemeClr val="accent2"/>
              </a:buClr>
              <a:buFont typeface="Arial" panose="020B0604020202020204" pitchFamily="34" charset="0"/>
              <a:buChar char="-"/>
              <a:defRPr sz="2000" b="0" i="0" kern="1200" baseline="0">
                <a:solidFill>
                  <a:schemeClr val="tx1"/>
                </a:solidFill>
                <a:latin typeface="+mn-lt"/>
                <a:ea typeface="+mn-ea"/>
                <a:cs typeface="+mn-cs"/>
              </a:defRPr>
            </a:lvl2pPr>
            <a:lvl3pPr marL="1026000" indent="-342900" algn="l" defTabSz="914400" rtl="0" eaLnBrk="1" latinLnBrk="0" hangingPunct="1">
              <a:lnSpc>
                <a:spcPct val="100000"/>
              </a:lnSpc>
              <a:spcBef>
                <a:spcPts val="1000"/>
              </a:spcBef>
              <a:buClr>
                <a:schemeClr val="accent2"/>
              </a:buClr>
              <a:buFont typeface="Arial" panose="020B0604020202020204" pitchFamily="34" charset="0"/>
              <a:buChar char="-"/>
              <a:defRPr sz="2000" b="0" i="0" kern="1200" baseline="0">
                <a:solidFill>
                  <a:schemeClr val="tx1"/>
                </a:solidFill>
                <a:latin typeface="+mn-lt"/>
                <a:ea typeface="+mn-ea"/>
                <a:cs typeface="+mn-cs"/>
              </a:defRPr>
            </a:lvl3pPr>
            <a:lvl4pPr marL="1368000" indent="-342900" algn="l" defTabSz="914400" rtl="0" eaLnBrk="1" latinLnBrk="0" hangingPunct="1">
              <a:lnSpc>
                <a:spcPct val="100000"/>
              </a:lnSpc>
              <a:spcBef>
                <a:spcPts val="1000"/>
              </a:spcBef>
              <a:buClr>
                <a:schemeClr val="accent2"/>
              </a:buClr>
              <a:buFont typeface="Arial" panose="020B0604020202020204" pitchFamily="34" charset="0"/>
              <a:buChar char="-"/>
              <a:defRPr sz="2000" b="0" kern="1200" baseline="0">
                <a:solidFill>
                  <a:schemeClr val="tx1"/>
                </a:solidFill>
                <a:latin typeface="+mn-lt"/>
                <a:ea typeface="+mn-ea"/>
                <a:cs typeface="+mn-cs"/>
              </a:defRPr>
            </a:lvl4pPr>
            <a:lvl5pPr marL="1710000" indent="-342900" algn="l" defTabSz="914400" rtl="0" eaLnBrk="1" latinLnBrk="0" hangingPunct="1">
              <a:lnSpc>
                <a:spcPct val="100000"/>
              </a:lnSpc>
              <a:spcBef>
                <a:spcPts val="1000"/>
              </a:spcBef>
              <a:buClr>
                <a:schemeClr val="accent2"/>
              </a:buClr>
              <a:buFont typeface="Arial" panose="020B0604020202020204" pitchFamily="34" charset="0"/>
              <a:buChar char="-"/>
              <a:defRPr sz="2000" b="0" kern="1200" baseline="0">
                <a:solidFill>
                  <a:schemeClr val="tx1"/>
                </a:solidFill>
                <a:latin typeface="+mn-lt"/>
                <a:ea typeface="+mn-ea"/>
                <a:cs typeface="+mn-cs"/>
              </a:defRPr>
            </a:lvl5pPr>
            <a:lvl6pPr marL="2052000" indent="-342000" algn="l" defTabSz="914400" rtl="0" eaLnBrk="1" latinLnBrk="0" hangingPunct="1">
              <a:lnSpc>
                <a:spcPct val="100000"/>
              </a:lnSpc>
              <a:spcBef>
                <a:spcPts val="1000"/>
              </a:spcBef>
              <a:buClr>
                <a:schemeClr val="accent2"/>
              </a:buClr>
              <a:buFont typeface="Arial" panose="020B0604020202020204" pitchFamily="34" charset="0"/>
              <a:buChar char="-"/>
              <a:defRPr sz="2000" b="0" kern="1200">
                <a:solidFill>
                  <a:schemeClr val="tx1"/>
                </a:solidFill>
                <a:latin typeface="+mn-lt"/>
                <a:ea typeface="+mn-ea"/>
                <a:cs typeface="+mn-cs"/>
              </a:defRPr>
            </a:lvl6pPr>
            <a:lvl7pPr marL="2394000" indent="-342000" algn="l" defTabSz="914400" rtl="0" eaLnBrk="1" latinLnBrk="0" hangingPunct="1">
              <a:lnSpc>
                <a:spcPct val="100000"/>
              </a:lnSpc>
              <a:spcBef>
                <a:spcPts val="1000"/>
              </a:spcBef>
              <a:buClr>
                <a:schemeClr val="accent2"/>
              </a:buClr>
              <a:buFont typeface="Arial" panose="020B0604020202020204" pitchFamily="34" charset="0"/>
              <a:buChar char="-"/>
              <a:defRPr sz="2000" b="0" kern="1200">
                <a:solidFill>
                  <a:schemeClr val="tx1"/>
                </a:solidFill>
                <a:latin typeface="+mn-lt"/>
                <a:ea typeface="+mn-ea"/>
                <a:cs typeface="+mn-cs"/>
              </a:defRPr>
            </a:lvl7pPr>
            <a:lvl8pPr marL="2736000" indent="-342000" algn="l" defTabSz="914400" rtl="0" eaLnBrk="1" latinLnBrk="0" hangingPunct="1">
              <a:lnSpc>
                <a:spcPct val="100000"/>
              </a:lnSpc>
              <a:spcBef>
                <a:spcPts val="1000"/>
              </a:spcBef>
              <a:buClr>
                <a:schemeClr val="accent2"/>
              </a:buClr>
              <a:buFont typeface="Arial" panose="020B0604020202020204" pitchFamily="34" charset="0"/>
              <a:buChar char="-"/>
              <a:defRPr sz="2000" b="0" kern="1200">
                <a:solidFill>
                  <a:schemeClr val="tx1"/>
                </a:solidFill>
                <a:latin typeface="+mn-lt"/>
                <a:ea typeface="+mn-ea"/>
                <a:cs typeface="+mn-cs"/>
              </a:defRPr>
            </a:lvl8pPr>
            <a:lvl9pPr marL="3078000" indent="-342000" algn="l" defTabSz="914400" rtl="0" eaLnBrk="1" latinLnBrk="0" hangingPunct="1">
              <a:lnSpc>
                <a:spcPct val="100000"/>
              </a:lnSpc>
              <a:spcBef>
                <a:spcPts val="1000"/>
              </a:spcBef>
              <a:buClr>
                <a:schemeClr val="accent2"/>
              </a:buClr>
              <a:buFont typeface="Arial" panose="020B0604020202020204" pitchFamily="34" charset="0"/>
              <a:buChar char="-"/>
              <a:defRPr sz="2000" b="0" kern="1200">
                <a:solidFill>
                  <a:schemeClr val="tx1"/>
                </a:solidFill>
                <a:latin typeface="+mn-lt"/>
                <a:ea typeface="+mn-ea"/>
                <a:cs typeface="+mn-cs"/>
              </a:defRPr>
            </a:lvl9pPr>
          </a:lstStyle>
          <a:p>
            <a:pPr marL="0" indent="0">
              <a:buNone/>
            </a:pPr>
            <a:endParaRPr lang="en-GB" sz="2800" dirty="0">
              <a:cs typeface="Arial"/>
            </a:endParaRPr>
          </a:p>
        </p:txBody>
      </p:sp>
      <p:pic>
        <p:nvPicPr>
          <p:cNvPr id="3" name="Picture 2">
            <a:extLst>
              <a:ext uri="{FF2B5EF4-FFF2-40B4-BE49-F238E27FC236}">
                <a16:creationId xmlns:a16="http://schemas.microsoft.com/office/drawing/2014/main" id="{C3F54787-22B8-D96A-DB6D-920C2AE273DD}"/>
              </a:ext>
            </a:extLst>
          </p:cNvPr>
          <p:cNvPicPr>
            <a:picLocks noChangeAspect="1"/>
          </p:cNvPicPr>
          <p:nvPr/>
        </p:nvPicPr>
        <p:blipFill>
          <a:blip r:embed="rId2"/>
          <a:stretch>
            <a:fillRect/>
          </a:stretch>
        </p:blipFill>
        <p:spPr>
          <a:xfrm>
            <a:off x="18070831" y="454181"/>
            <a:ext cx="5737860" cy="4766274"/>
          </a:xfrm>
          <a:prstGeom prst="rect">
            <a:avLst/>
          </a:prstGeom>
        </p:spPr>
      </p:pic>
    </p:spTree>
    <p:extLst>
      <p:ext uri="{BB962C8B-B14F-4D97-AF65-F5344CB8AC3E}">
        <p14:creationId xmlns:p14="http://schemas.microsoft.com/office/powerpoint/2010/main" val="1651694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FAAB14-9717-F4AF-F1A8-D2DC0D573D6E}"/>
              </a:ext>
            </a:extLst>
          </p:cNvPr>
          <p:cNvSpPr>
            <a:spLocks noGrp="1"/>
          </p:cNvSpPr>
          <p:nvPr>
            <p:ph type="title"/>
          </p:nvPr>
        </p:nvSpPr>
        <p:spPr/>
        <p:txBody>
          <a:bodyPr/>
          <a:lstStyle/>
          <a:p>
            <a:r>
              <a:rPr lang="nl-NL" dirty="0"/>
              <a:t>Waar schuurt het</a:t>
            </a:r>
          </a:p>
        </p:txBody>
      </p:sp>
      <p:sp>
        <p:nvSpPr>
          <p:cNvPr id="4" name="Tijdelijke aanduiding voor tekst 3">
            <a:extLst>
              <a:ext uri="{FF2B5EF4-FFF2-40B4-BE49-F238E27FC236}">
                <a16:creationId xmlns:a16="http://schemas.microsoft.com/office/drawing/2014/main" id="{A9B44E46-1E7E-6E0C-1581-AF26C9067BD3}"/>
              </a:ext>
            </a:extLst>
          </p:cNvPr>
          <p:cNvSpPr>
            <a:spLocks noGrp="1"/>
          </p:cNvSpPr>
          <p:nvPr>
            <p:ph type="body" idx="1"/>
          </p:nvPr>
        </p:nvSpPr>
        <p:spPr>
          <a:xfrm>
            <a:off x="1206500" y="2953104"/>
            <a:ext cx="21971000" cy="8256012"/>
          </a:xfrm>
        </p:spPr>
        <p:txBody>
          <a:bodyPr/>
          <a:lstStyle/>
          <a:p>
            <a:pPr marL="0" indent="0">
              <a:buNone/>
            </a:pPr>
            <a:endParaRPr lang="en-GB" dirty="0"/>
          </a:p>
          <a:p>
            <a:pPr marL="0" indent="0">
              <a:buNone/>
            </a:pPr>
            <a:endParaRPr lang="en-GB" dirty="0"/>
          </a:p>
          <a:p>
            <a:pPr marL="0" indent="0">
              <a:buNone/>
            </a:pPr>
            <a:endParaRPr lang="nl-NL" dirty="0"/>
          </a:p>
        </p:txBody>
      </p:sp>
      <p:graphicFrame>
        <p:nvGraphicFramePr>
          <p:cNvPr id="8" name="Tabel 8">
            <a:extLst>
              <a:ext uri="{FF2B5EF4-FFF2-40B4-BE49-F238E27FC236}">
                <a16:creationId xmlns:a16="http://schemas.microsoft.com/office/drawing/2014/main" id="{029B030A-9719-149F-C057-D425AED77CB9}"/>
              </a:ext>
            </a:extLst>
          </p:cNvPr>
          <p:cNvGraphicFramePr>
            <a:graphicFrameLocks noGrp="1"/>
          </p:cNvGraphicFramePr>
          <p:nvPr>
            <p:extLst>
              <p:ext uri="{D42A27DB-BD31-4B8C-83A1-F6EECF244321}">
                <p14:modId xmlns:p14="http://schemas.microsoft.com/office/powerpoint/2010/main" val="805534576"/>
              </p:ext>
            </p:extLst>
          </p:nvPr>
        </p:nvGraphicFramePr>
        <p:xfrm>
          <a:off x="774700" y="3238500"/>
          <a:ext cx="22834600" cy="4750224"/>
        </p:xfrm>
        <a:graphic>
          <a:graphicData uri="http://schemas.openxmlformats.org/drawingml/2006/table">
            <a:tbl>
              <a:tblPr firstRow="1" bandRow="1">
                <a:tableStyleId>{5940675A-B579-460E-94D1-54222C63F5DA}</a:tableStyleId>
              </a:tblPr>
              <a:tblGrid>
                <a:gridCol w="5892800">
                  <a:extLst>
                    <a:ext uri="{9D8B030D-6E8A-4147-A177-3AD203B41FA5}">
                      <a16:colId xmlns:a16="http://schemas.microsoft.com/office/drawing/2014/main" val="667077121"/>
                    </a:ext>
                  </a:extLst>
                </a:gridCol>
                <a:gridCol w="16941800">
                  <a:extLst>
                    <a:ext uri="{9D8B030D-6E8A-4147-A177-3AD203B41FA5}">
                      <a16:colId xmlns:a16="http://schemas.microsoft.com/office/drawing/2014/main" val="2735909158"/>
                    </a:ext>
                  </a:extLst>
                </a:gridCol>
              </a:tblGrid>
              <a:tr h="1619250">
                <a:tc>
                  <a:txBody>
                    <a:bodyPr/>
                    <a:lstStyle/>
                    <a:p>
                      <a:pPr algn="l"/>
                      <a:r>
                        <a:rPr lang="en-GB" sz="4800" dirty="0" err="1">
                          <a:solidFill>
                            <a:schemeClr val="tx1">
                              <a:lumMod val="50000"/>
                            </a:schemeClr>
                          </a:solidFill>
                        </a:rPr>
                        <a:t>Taalgebruik</a:t>
                      </a:r>
                      <a:endParaRPr lang="nl-NL" sz="4800" dirty="0">
                        <a:solidFill>
                          <a:schemeClr val="tx1">
                            <a:lumMod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GB" sz="4800" i="1" dirty="0" err="1">
                          <a:solidFill>
                            <a:schemeClr val="tx1">
                              <a:lumMod val="50000"/>
                            </a:schemeClr>
                          </a:solidFill>
                        </a:rPr>
                        <a:t>Stevig</a:t>
                      </a:r>
                      <a:r>
                        <a:rPr lang="en-GB" sz="4800" i="1" dirty="0">
                          <a:solidFill>
                            <a:schemeClr val="tx1">
                              <a:lumMod val="50000"/>
                            </a:schemeClr>
                          </a:solidFill>
                        </a:rPr>
                        <a:t> </a:t>
                      </a:r>
                      <a:r>
                        <a:rPr lang="en-GB" sz="4800" i="1" dirty="0" err="1">
                          <a:solidFill>
                            <a:schemeClr val="tx1">
                              <a:lumMod val="50000"/>
                            </a:schemeClr>
                          </a:solidFill>
                        </a:rPr>
                        <a:t>en</a:t>
                      </a:r>
                      <a:r>
                        <a:rPr lang="en-GB" sz="4800" i="1" dirty="0">
                          <a:solidFill>
                            <a:schemeClr val="tx1">
                              <a:lumMod val="50000"/>
                            </a:schemeClr>
                          </a:solidFill>
                        </a:rPr>
                        <a:t> </a:t>
                      </a:r>
                      <a:r>
                        <a:rPr lang="en-GB" sz="4800" i="1" dirty="0" err="1">
                          <a:solidFill>
                            <a:schemeClr val="tx1">
                              <a:lumMod val="50000"/>
                            </a:schemeClr>
                          </a:solidFill>
                        </a:rPr>
                        <a:t>uitgesproken</a:t>
                      </a:r>
                      <a:r>
                        <a:rPr lang="en-GB" sz="4800" i="1" dirty="0">
                          <a:solidFill>
                            <a:schemeClr val="tx1">
                              <a:lumMod val="50000"/>
                            </a:schemeClr>
                          </a:solidFill>
                        </a:rPr>
                        <a:t> versus </a:t>
                      </a:r>
                      <a:r>
                        <a:rPr lang="en-GB" sz="4800" i="1" dirty="0" err="1">
                          <a:solidFill>
                            <a:schemeClr val="tx1">
                              <a:lumMod val="50000"/>
                            </a:schemeClr>
                          </a:solidFill>
                        </a:rPr>
                        <a:t>genuanceerd</a:t>
                      </a:r>
                      <a:r>
                        <a:rPr lang="en-GB" sz="4800" i="1" dirty="0">
                          <a:solidFill>
                            <a:schemeClr val="tx1">
                              <a:lumMod val="50000"/>
                            </a:schemeClr>
                          </a:solidFill>
                        </a:rPr>
                        <a:t> </a:t>
                      </a:r>
                      <a:r>
                        <a:rPr lang="en-GB" sz="4800" i="1" dirty="0" err="1">
                          <a:solidFill>
                            <a:schemeClr val="tx1">
                              <a:lumMod val="50000"/>
                            </a:schemeClr>
                          </a:solidFill>
                        </a:rPr>
                        <a:t>en</a:t>
                      </a:r>
                      <a:r>
                        <a:rPr lang="en-GB" sz="4800" i="1" dirty="0">
                          <a:solidFill>
                            <a:schemeClr val="tx1">
                              <a:lumMod val="50000"/>
                            </a:schemeClr>
                          </a:solidFill>
                        </a:rPr>
                        <a:t> </a:t>
                      </a:r>
                      <a:r>
                        <a:rPr lang="en-GB" sz="4800" i="1" dirty="0" err="1">
                          <a:solidFill>
                            <a:schemeClr val="tx1">
                              <a:lumMod val="50000"/>
                            </a:schemeClr>
                          </a:solidFill>
                        </a:rPr>
                        <a:t>zachter</a:t>
                      </a:r>
                      <a:endParaRPr lang="nl-NL" sz="4800" i="1" dirty="0">
                        <a:solidFill>
                          <a:schemeClr val="tx1">
                            <a:lumMod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47449796"/>
                  </a:ext>
                </a:extLst>
              </a:tr>
              <a:tr h="1565487">
                <a:tc>
                  <a:txBody>
                    <a:bodyPr/>
                    <a:lstStyle/>
                    <a:p>
                      <a:pPr algn="l"/>
                      <a:r>
                        <a:rPr lang="en-GB" sz="4800" dirty="0">
                          <a:solidFill>
                            <a:schemeClr val="tx1">
                              <a:lumMod val="50000"/>
                            </a:schemeClr>
                          </a:solidFill>
                        </a:rPr>
                        <a:t>Stijl</a:t>
                      </a:r>
                      <a:endParaRPr lang="nl-NL" sz="4800" dirty="0">
                        <a:solidFill>
                          <a:schemeClr val="tx1">
                            <a:lumMod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GB" sz="4800" i="1" dirty="0">
                          <a:solidFill>
                            <a:schemeClr val="tx1">
                              <a:lumMod val="50000"/>
                            </a:schemeClr>
                          </a:solidFill>
                        </a:rPr>
                        <a:t>Tempo </a:t>
                      </a:r>
                      <a:r>
                        <a:rPr lang="en-GB" sz="4800" i="1" dirty="0" err="1">
                          <a:solidFill>
                            <a:schemeClr val="tx1">
                              <a:lumMod val="50000"/>
                            </a:schemeClr>
                          </a:solidFill>
                        </a:rPr>
                        <a:t>maken</a:t>
                      </a:r>
                      <a:r>
                        <a:rPr lang="en-GB" sz="4800" i="1" dirty="0">
                          <a:solidFill>
                            <a:schemeClr val="tx1">
                              <a:lumMod val="50000"/>
                            </a:schemeClr>
                          </a:solidFill>
                        </a:rPr>
                        <a:t>, </a:t>
                      </a:r>
                      <a:r>
                        <a:rPr lang="en-GB" sz="4800" i="1" dirty="0" err="1">
                          <a:solidFill>
                            <a:schemeClr val="tx1">
                              <a:lumMod val="50000"/>
                            </a:schemeClr>
                          </a:solidFill>
                        </a:rPr>
                        <a:t>directiever</a:t>
                      </a:r>
                      <a:r>
                        <a:rPr lang="en-GB" sz="4800" i="1" dirty="0">
                          <a:solidFill>
                            <a:schemeClr val="tx1">
                              <a:lumMod val="50000"/>
                            </a:schemeClr>
                          </a:solidFill>
                        </a:rPr>
                        <a:t> versus </a:t>
                      </a:r>
                      <a:r>
                        <a:rPr lang="en-GB" sz="4800" i="1" dirty="0" err="1">
                          <a:solidFill>
                            <a:schemeClr val="tx1">
                              <a:lumMod val="50000"/>
                            </a:schemeClr>
                          </a:solidFill>
                        </a:rPr>
                        <a:t>geduldig</a:t>
                      </a:r>
                      <a:r>
                        <a:rPr lang="en-GB" sz="4800" i="1" dirty="0">
                          <a:solidFill>
                            <a:schemeClr val="tx1">
                              <a:lumMod val="50000"/>
                            </a:schemeClr>
                          </a:solidFill>
                        </a:rPr>
                        <a:t>, </a:t>
                      </a:r>
                      <a:r>
                        <a:rPr lang="en-GB" sz="4800" i="1" dirty="0" err="1">
                          <a:solidFill>
                            <a:schemeClr val="tx1">
                              <a:lumMod val="50000"/>
                            </a:schemeClr>
                          </a:solidFill>
                        </a:rPr>
                        <a:t>beschouwender</a:t>
                      </a:r>
                      <a:endParaRPr lang="nl-NL" sz="4800" i="1" dirty="0">
                        <a:solidFill>
                          <a:schemeClr val="tx1">
                            <a:lumMod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4445444"/>
                  </a:ext>
                </a:extLst>
              </a:tr>
              <a:tr h="1565487">
                <a:tc>
                  <a:txBody>
                    <a:bodyPr/>
                    <a:lstStyle/>
                    <a:p>
                      <a:pPr algn="l"/>
                      <a:r>
                        <a:rPr lang="en-GB" sz="4800" dirty="0" err="1">
                          <a:solidFill>
                            <a:schemeClr val="tx1">
                              <a:lumMod val="50000"/>
                            </a:schemeClr>
                          </a:solidFill>
                        </a:rPr>
                        <a:t>Leiderschapsgedrag</a:t>
                      </a:r>
                      <a:endParaRPr lang="nl-NL" sz="4800" dirty="0">
                        <a:solidFill>
                          <a:schemeClr val="tx1">
                            <a:lumMod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GB" sz="4800" i="1" dirty="0" err="1">
                          <a:solidFill>
                            <a:schemeClr val="tx1">
                              <a:lumMod val="50000"/>
                            </a:schemeClr>
                          </a:solidFill>
                        </a:rPr>
                        <a:t>Irritatie</a:t>
                      </a:r>
                      <a:r>
                        <a:rPr lang="en-GB" sz="4800" i="1" dirty="0">
                          <a:solidFill>
                            <a:schemeClr val="tx1">
                              <a:lumMod val="50000"/>
                            </a:schemeClr>
                          </a:solidFill>
                        </a:rPr>
                        <a:t> op </a:t>
                      </a:r>
                      <a:r>
                        <a:rPr lang="en-GB" sz="4800" i="1" dirty="0" err="1">
                          <a:solidFill>
                            <a:schemeClr val="tx1">
                              <a:lumMod val="50000"/>
                            </a:schemeClr>
                          </a:solidFill>
                        </a:rPr>
                        <a:t>elkaars</a:t>
                      </a:r>
                      <a:r>
                        <a:rPr lang="en-GB" sz="4800" i="1" dirty="0">
                          <a:solidFill>
                            <a:schemeClr val="tx1">
                              <a:lumMod val="50000"/>
                            </a:schemeClr>
                          </a:solidFill>
                        </a:rPr>
                        <a:t> </a:t>
                      </a:r>
                      <a:r>
                        <a:rPr lang="en-GB" sz="4800" i="1" dirty="0" err="1">
                          <a:solidFill>
                            <a:schemeClr val="tx1">
                              <a:lumMod val="50000"/>
                            </a:schemeClr>
                          </a:solidFill>
                        </a:rPr>
                        <a:t>masculiene</a:t>
                      </a:r>
                      <a:r>
                        <a:rPr lang="en-GB" sz="4800" i="1" dirty="0">
                          <a:solidFill>
                            <a:schemeClr val="tx1">
                              <a:lumMod val="50000"/>
                            </a:schemeClr>
                          </a:solidFill>
                        </a:rPr>
                        <a:t> </a:t>
                      </a:r>
                      <a:r>
                        <a:rPr lang="en-GB" sz="4800" i="1" dirty="0" err="1">
                          <a:solidFill>
                            <a:schemeClr val="tx1">
                              <a:lumMod val="50000"/>
                            </a:schemeClr>
                          </a:solidFill>
                        </a:rPr>
                        <a:t>gedrag</a:t>
                      </a:r>
                      <a:r>
                        <a:rPr lang="en-GB" sz="4800" i="1" dirty="0">
                          <a:solidFill>
                            <a:schemeClr val="tx1">
                              <a:lumMod val="50000"/>
                            </a:schemeClr>
                          </a:solidFill>
                        </a:rPr>
                        <a:t> </a:t>
                      </a:r>
                      <a:endParaRPr lang="nl-NL" sz="4800" i="1" dirty="0">
                        <a:solidFill>
                          <a:schemeClr val="tx1">
                            <a:lumMod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66320427"/>
                  </a:ext>
                </a:extLst>
              </a:tr>
            </a:tbl>
          </a:graphicData>
        </a:graphic>
      </p:graphicFrame>
    </p:spTree>
    <p:extLst>
      <p:ext uri="{BB962C8B-B14F-4D97-AF65-F5344CB8AC3E}">
        <p14:creationId xmlns:p14="http://schemas.microsoft.com/office/powerpoint/2010/main" val="78707616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0AA62C-AFA1-30A5-2BFD-74011D55D7F5}"/>
              </a:ext>
            </a:extLst>
          </p:cNvPr>
          <p:cNvSpPr txBox="1"/>
          <p:nvPr/>
        </p:nvSpPr>
        <p:spPr>
          <a:xfrm>
            <a:off x="3086100" y="6334919"/>
            <a:ext cx="17979390" cy="11490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fontAlgn="auto" hangingPunct="0">
              <a:lnSpc>
                <a:spcPct val="80000"/>
              </a:lnSpc>
            </a:pPr>
            <a:r>
              <a:rPr lang="en-GB" sz="8500" b="1" spc="-170" dirty="0" err="1">
                <a:solidFill>
                  <a:srgbClr val="000000"/>
                </a:solidFill>
              </a:rPr>
              <a:t>Interactie</a:t>
            </a:r>
            <a:r>
              <a:rPr lang="en-GB" sz="8500" b="1" spc="-170" dirty="0">
                <a:solidFill>
                  <a:srgbClr val="000000"/>
                </a:solidFill>
              </a:rPr>
              <a:t> </a:t>
            </a:r>
          </a:p>
        </p:txBody>
      </p:sp>
    </p:spTree>
    <p:extLst>
      <p:ext uri="{BB962C8B-B14F-4D97-AF65-F5344CB8AC3E}">
        <p14:creationId xmlns:p14="http://schemas.microsoft.com/office/powerpoint/2010/main" val="289312221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E706A2-0D01-D2D5-BCBF-8A735D8B1AA2}"/>
              </a:ext>
            </a:extLst>
          </p:cNvPr>
          <p:cNvSpPr>
            <a:spLocks noGrp="1"/>
          </p:cNvSpPr>
          <p:nvPr>
            <p:ph type="title"/>
          </p:nvPr>
        </p:nvSpPr>
        <p:spPr/>
        <p:txBody>
          <a:bodyPr/>
          <a:lstStyle/>
          <a:p>
            <a:r>
              <a:rPr lang="nl-NL" dirty="0"/>
              <a:t>Feminien versus Masculien</a:t>
            </a:r>
          </a:p>
        </p:txBody>
      </p:sp>
      <p:sp>
        <p:nvSpPr>
          <p:cNvPr id="3" name="Tijdelijke aanduiding voor tekst 2">
            <a:extLst>
              <a:ext uri="{FF2B5EF4-FFF2-40B4-BE49-F238E27FC236}">
                <a16:creationId xmlns:a16="http://schemas.microsoft.com/office/drawing/2014/main" id="{D6427964-CC82-FC23-EFE0-921387EE7DF2}"/>
              </a:ext>
            </a:extLst>
          </p:cNvPr>
          <p:cNvSpPr>
            <a:spLocks noGrp="1"/>
          </p:cNvSpPr>
          <p:nvPr>
            <p:ph type="body" sz="quarter" idx="21"/>
          </p:nvPr>
        </p:nvSpPr>
        <p:spPr/>
        <p:txBody>
          <a:bodyPr/>
          <a:lstStyle/>
          <a:p>
            <a:r>
              <a:rPr lang="nl-NL" dirty="0"/>
              <a:t>Belangrijke verschillen</a:t>
            </a:r>
          </a:p>
          <a:p>
            <a:endParaRPr lang="nl-NL" dirty="0"/>
          </a:p>
        </p:txBody>
      </p:sp>
      <p:sp>
        <p:nvSpPr>
          <p:cNvPr id="4" name="Tijdelijke aanduiding voor tekst 3">
            <a:extLst>
              <a:ext uri="{FF2B5EF4-FFF2-40B4-BE49-F238E27FC236}">
                <a16:creationId xmlns:a16="http://schemas.microsoft.com/office/drawing/2014/main" id="{3F40B5E6-9C14-9444-8779-6D9D0E5A5B9B}"/>
              </a:ext>
            </a:extLst>
          </p:cNvPr>
          <p:cNvSpPr>
            <a:spLocks noGrp="1"/>
          </p:cNvSpPr>
          <p:nvPr>
            <p:ph type="body" idx="1"/>
          </p:nvPr>
        </p:nvSpPr>
        <p:spPr/>
        <p:txBody>
          <a:bodyPr/>
          <a:lstStyle/>
          <a:p>
            <a:r>
              <a:rPr lang="nl-NL" dirty="0"/>
              <a:t>Feminien</a:t>
            </a:r>
          </a:p>
          <a:p>
            <a:pPr lvl="1"/>
            <a:r>
              <a:rPr lang="nl-NL" dirty="0"/>
              <a:t>Zorgzaamheid, bescheidenheid, spaarzaamheid</a:t>
            </a:r>
          </a:p>
          <a:p>
            <a:r>
              <a:rPr lang="nl-NL" dirty="0"/>
              <a:t>Masculien</a:t>
            </a:r>
          </a:p>
          <a:p>
            <a:pPr lvl="1"/>
            <a:r>
              <a:rPr lang="nl-NL" dirty="0"/>
              <a:t>Daadkracht, resultaatgerichtheid en niet twijfelen</a:t>
            </a:r>
          </a:p>
          <a:p>
            <a:endParaRPr lang="nl-NL" dirty="0"/>
          </a:p>
        </p:txBody>
      </p:sp>
      <p:pic>
        <p:nvPicPr>
          <p:cNvPr id="5" name="Picture 2" descr="Masculien versus Femien – there's more to it! Deel 2 (2)">
            <a:extLst>
              <a:ext uri="{FF2B5EF4-FFF2-40B4-BE49-F238E27FC236}">
                <a16:creationId xmlns:a16="http://schemas.microsoft.com/office/drawing/2014/main" id="{9AEF7681-25C9-9819-F002-BAB2038315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96414" y="4248503"/>
            <a:ext cx="7431197" cy="4954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70541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D66A387-A15C-44E2-2607-06EA4AC8E5E3}"/>
              </a:ext>
            </a:extLst>
          </p:cNvPr>
          <p:cNvSpPr>
            <a:spLocks noGrp="1"/>
          </p:cNvSpPr>
          <p:nvPr>
            <p:ph type="title"/>
          </p:nvPr>
        </p:nvSpPr>
        <p:spPr/>
        <p:txBody>
          <a:bodyPr/>
          <a:lstStyle/>
          <a:p>
            <a:r>
              <a:rPr lang="en-GB" dirty="0"/>
              <a:t>Stelling</a:t>
            </a:r>
          </a:p>
        </p:txBody>
      </p:sp>
      <p:sp>
        <p:nvSpPr>
          <p:cNvPr id="7" name="Text Placeholder 6">
            <a:extLst>
              <a:ext uri="{FF2B5EF4-FFF2-40B4-BE49-F238E27FC236}">
                <a16:creationId xmlns:a16="http://schemas.microsoft.com/office/drawing/2014/main" id="{025597CF-CE67-957E-FC60-8C57E7F4BF70}"/>
              </a:ext>
            </a:extLst>
          </p:cNvPr>
          <p:cNvSpPr>
            <a:spLocks noGrp="1"/>
          </p:cNvSpPr>
          <p:nvPr>
            <p:ph type="body" idx="1"/>
          </p:nvPr>
        </p:nvSpPr>
        <p:spPr>
          <a:xfrm>
            <a:off x="1206500" y="2512663"/>
            <a:ext cx="21971000" cy="8256012"/>
          </a:xfrm>
        </p:spPr>
        <p:txBody>
          <a:bodyPr/>
          <a:lstStyle/>
          <a:p>
            <a:pPr marL="0" indent="0" algn="ctr">
              <a:buNone/>
            </a:pPr>
            <a:endParaRPr lang="en-GB" sz="6000" dirty="0"/>
          </a:p>
          <a:p>
            <a:pPr marL="0" indent="0" algn="ctr">
              <a:buNone/>
            </a:pPr>
            <a:r>
              <a:rPr lang="en-GB" sz="6000" dirty="0"/>
              <a:t>Voor </a:t>
            </a:r>
            <a:r>
              <a:rPr lang="en-GB" sz="6000" dirty="0" err="1"/>
              <a:t>een</a:t>
            </a:r>
            <a:r>
              <a:rPr lang="en-GB" sz="6000" dirty="0"/>
              <a:t> </a:t>
            </a:r>
            <a:r>
              <a:rPr lang="en-GB" sz="6000" dirty="0" err="1"/>
              <a:t>goede</a:t>
            </a:r>
            <a:r>
              <a:rPr lang="en-GB" sz="6000" dirty="0"/>
              <a:t> </a:t>
            </a:r>
            <a:r>
              <a:rPr lang="en-GB" sz="6000" dirty="0" err="1"/>
              <a:t>samenwerking</a:t>
            </a:r>
            <a:r>
              <a:rPr lang="en-GB" sz="6000" dirty="0"/>
              <a:t> is </a:t>
            </a:r>
            <a:r>
              <a:rPr lang="en-GB" sz="6000" dirty="0" err="1"/>
              <a:t>humor</a:t>
            </a:r>
            <a:r>
              <a:rPr lang="en-GB" sz="6000" dirty="0"/>
              <a:t> </a:t>
            </a:r>
            <a:r>
              <a:rPr lang="en-GB" sz="6000" dirty="0" err="1"/>
              <a:t>essentieel</a:t>
            </a:r>
            <a:endParaRPr lang="en-GB" sz="6000" dirty="0"/>
          </a:p>
          <a:p>
            <a:pPr marL="0" indent="0" algn="ctr">
              <a:buNone/>
            </a:pPr>
            <a:r>
              <a:rPr lang="en-GB" sz="6000" dirty="0" err="1"/>
              <a:t>een</a:t>
            </a:r>
            <a:r>
              <a:rPr lang="en-GB" sz="6000" dirty="0"/>
              <a:t> </a:t>
            </a:r>
            <a:r>
              <a:rPr lang="en-GB" sz="6000" dirty="0" err="1"/>
              <a:t>geintje</a:t>
            </a:r>
            <a:r>
              <a:rPr lang="en-GB" sz="6000" dirty="0"/>
              <a:t> </a:t>
            </a:r>
            <a:r>
              <a:rPr lang="en-GB" sz="6000" dirty="0" err="1"/>
              <a:t>maken</a:t>
            </a:r>
            <a:r>
              <a:rPr lang="en-GB" sz="6000" dirty="0"/>
              <a:t> over </a:t>
            </a:r>
            <a:r>
              <a:rPr lang="en-GB" sz="6000" dirty="0" err="1"/>
              <a:t>een</a:t>
            </a:r>
            <a:r>
              <a:rPr lang="en-GB" sz="6000" dirty="0"/>
              <a:t> </a:t>
            </a:r>
            <a:r>
              <a:rPr lang="en-GB" sz="6000" dirty="0" err="1"/>
              <a:t>ander</a:t>
            </a:r>
            <a:r>
              <a:rPr lang="en-GB" sz="6000" dirty="0"/>
              <a:t> </a:t>
            </a:r>
            <a:r>
              <a:rPr lang="en-GB" sz="6000" dirty="0" err="1"/>
              <a:t>moet</a:t>
            </a:r>
            <a:r>
              <a:rPr lang="en-GB" sz="6000" dirty="0"/>
              <a:t> </a:t>
            </a:r>
            <a:r>
              <a:rPr lang="en-GB" sz="6000" dirty="0" err="1"/>
              <a:t>dus</a:t>
            </a:r>
            <a:r>
              <a:rPr lang="en-GB" sz="6000" dirty="0"/>
              <a:t> </a:t>
            </a:r>
            <a:r>
              <a:rPr lang="en-GB" sz="6000" dirty="0" err="1"/>
              <a:t>kunnen</a:t>
            </a:r>
            <a:endParaRPr lang="en-GB" sz="6000" dirty="0"/>
          </a:p>
          <a:p>
            <a:endParaRPr lang="en-GB" dirty="0"/>
          </a:p>
        </p:txBody>
      </p:sp>
    </p:spTree>
    <p:extLst>
      <p:ext uri="{BB962C8B-B14F-4D97-AF65-F5344CB8AC3E}">
        <p14:creationId xmlns:p14="http://schemas.microsoft.com/office/powerpoint/2010/main" val="332613241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68371DC-4A41-0865-DAE8-28A2CB5C03B5}"/>
              </a:ext>
            </a:extLst>
          </p:cNvPr>
          <p:cNvSpPr>
            <a:spLocks noGrp="1"/>
          </p:cNvSpPr>
          <p:nvPr>
            <p:ph type="body" sz="half" idx="1"/>
          </p:nvPr>
        </p:nvSpPr>
        <p:spPr/>
        <p:txBody>
          <a:bodyPr/>
          <a:lstStyle/>
          <a:p>
            <a:r>
              <a:rPr lang="en-GB" dirty="0"/>
              <a:t>Dank </a:t>
            </a:r>
            <a:r>
              <a:rPr lang="en-GB" dirty="0" err="1"/>
              <a:t>jullie</a:t>
            </a:r>
            <a:r>
              <a:rPr lang="en-GB" dirty="0"/>
              <a:t> </a:t>
            </a:r>
            <a:r>
              <a:rPr lang="en-GB" dirty="0" err="1"/>
              <a:t>wel</a:t>
            </a:r>
            <a:endParaRPr lang="en-GB" dirty="0"/>
          </a:p>
        </p:txBody>
      </p:sp>
    </p:spTree>
    <p:extLst>
      <p:ext uri="{BB962C8B-B14F-4D97-AF65-F5344CB8AC3E}">
        <p14:creationId xmlns:p14="http://schemas.microsoft.com/office/powerpoint/2010/main" val="3607277925"/>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300</Words>
  <Application>Microsoft Office PowerPoint</Application>
  <PresentationFormat>Custom</PresentationFormat>
  <Paragraphs>53</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21_BasicWhite</vt:lpstr>
      <vt:lpstr>Co-CEO's: meer impact door genderdiversiteit en inclusie?</vt:lpstr>
      <vt:lpstr>Thema’s werksessie</vt:lpstr>
      <vt:lpstr>PowerPoint Presentation</vt:lpstr>
      <vt:lpstr>PowerPoint Presentation</vt:lpstr>
      <vt:lpstr>Henrike</vt:lpstr>
      <vt:lpstr>Ralph</vt:lpstr>
      <vt:lpstr>PowerPoint Presentation</vt:lpstr>
      <vt:lpstr>Trend genderverhouding TAUW</vt:lpstr>
      <vt:lpstr>PowerPoint Presentation</vt:lpstr>
      <vt:lpstr>Onze reis </vt:lpstr>
      <vt:lpstr>Onze reis </vt:lpstr>
      <vt:lpstr>PowerPoint Presentation</vt:lpstr>
      <vt:lpstr>Hoe werkt het</vt:lpstr>
      <vt:lpstr>Waar schuurt het</vt:lpstr>
      <vt:lpstr>PowerPoint Presentation</vt:lpstr>
      <vt:lpstr>Feminien versus Masculien</vt:lpstr>
      <vt:lpstr>Stelling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Genderdiversiteit in de top als co-CEO’s</dc:title>
  <dc:creator>Ingrid Maassen</dc:creator>
  <cp:lastModifiedBy>Ingrid Maassen</cp:lastModifiedBy>
  <cp:revision>17</cp:revision>
  <dcterms:modified xsi:type="dcterms:W3CDTF">2023-09-12T12:05:37Z</dcterms:modified>
</cp:coreProperties>
</file>